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98"/>
    <a:srgbClr val="ACB1B4"/>
    <a:srgbClr val="A9D18E"/>
    <a:srgbClr val="2F528F"/>
    <a:srgbClr val="E2B1B0"/>
    <a:srgbClr val="FBCAC4"/>
    <a:srgbClr val="FAF4D2"/>
    <a:srgbClr val="B8B8B8"/>
    <a:srgbClr val="FAF5D0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6F1CA-880C-4E0A-870A-BCFE56831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3C271C-8D81-4B54-ACEE-E18F227DF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2CADD-DF84-4910-964A-DCF1D666E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7E62C-9E37-438F-B4BA-001F19F60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60258-FBC9-45E0-95FD-9E8644E5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4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DD8B5-6553-4777-A886-13628BB1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18CC92-4CFD-4D7D-80EA-5B47EFC61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37297-B2E9-494D-9790-7D79F269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89EDF8-C2F1-4490-881E-064770C2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26105-AC39-4190-81E0-C80CCEB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60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663CDB-C599-4899-A115-3171A64E6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8B7558-D77B-450A-864D-76BB4AEF6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E682BD-BD02-4D87-980E-CA71A27C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AB5A45-D08F-4179-94E1-8AEA0D120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68A290-8951-4D11-B178-91A59952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4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49296-3746-45F3-9C5C-187C0574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5374A-A278-4ED1-9409-000AAC93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8BA79-6056-4E83-903E-C97E28FD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5F99A-FCB3-45BF-A007-A12DE77F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A905A-432E-48F2-97CE-F614DE99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2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46ADF-B427-44FA-B6E4-13A0F7F6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815001-5A8F-47EE-BD50-6C6C1529D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C0779-F1CB-4CC2-BFF4-8997B1BA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027166-0F9A-4382-B740-9B7B439F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EC385-14D0-489F-BA51-834E8ACF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6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2CAFE-776F-4778-B946-BAE6DDC6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DB715-91F6-40B4-9AD8-78512895B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48496F-0FCF-4B87-A882-C89113CB8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F057AC-83FC-4881-ACAF-B1FC00A6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6AE03F-BE5E-4FFE-8ADB-0BD2FA2B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A7C194-B8F2-41B5-80F5-75580FAB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4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F5A40-B052-4059-8188-169F9DB6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0BF378-7649-4B1F-83D6-06C7D44C0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82B8EA-B1A3-4AB4-94CC-619055772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359B5-EEA2-4843-81F3-5A05F471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2F9288-FC4E-4991-9E6A-45F4FF83A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C47C5D-80B9-4020-92CF-6400ABF97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89C02A-DBD6-48F3-89B5-D1938ADE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8A6C49-8E42-4C80-B951-749E9BF6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95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BBAAE-CA5B-46EE-B206-CB5D553A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C8EED0-573D-4816-8F61-009FD7D2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B2E15F-E58E-4A08-B063-FFD1D1DE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E50DDE-9EE9-4323-9246-315F4E2B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7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EE9003-0879-4A28-BD7D-56499FC0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96D675-D0AD-4BFA-A8E8-85D1BE93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660DD7-DC73-43DA-A95C-0AA70365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94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6383E-4913-4C7C-9043-CDEB6BCC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23D31-1774-4B00-A522-11D50AC0F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8E85A7-296D-405C-B5D5-CDE5B5E3C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E40BB9-9D1C-40BF-9BEA-C9B13D7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E3776A-7B4D-4F28-ADE2-3A8895DE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09C754-FB0F-47A2-80EB-9A21FEB0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44567-109A-452F-A78A-0713F7F8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E0EA17-74E8-4938-AC9F-EC6D2BB3B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76E94B-4EAC-433F-9EA8-7260AFF8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0516FD-DC42-4B0D-BA70-56F6A28D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29290-676C-4C32-A487-85AB2B40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F09C78-429D-48D8-9AFB-386A4A0B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20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38003B-220D-40BF-8C31-20C708BF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BEFB3-FB5B-4991-85F9-CB6B6BD23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82A86-B863-4751-88DE-E84F6480D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A65F6-208E-4B13-AF45-75383212D7F0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FD1D0-53E5-4521-A0FF-B45E31B67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C2E3DB-405D-401A-A524-3A6D5CD7C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F0607-B3EF-4964-942B-1611F451B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40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11.xml"/><Relationship Id="rId21" Type="http://schemas.openxmlformats.org/officeDocument/2006/relationships/image" Target="../media/image29.png"/><Relationship Id="rId7" Type="http://schemas.openxmlformats.org/officeDocument/2006/relationships/tags" Target="../tags/tag15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tags" Target="../tags/tag10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9.png"/><Relationship Id="rId5" Type="http://schemas.openxmlformats.org/officeDocument/2006/relationships/tags" Target="../tags/tag13.xml"/><Relationship Id="rId15" Type="http://schemas.openxmlformats.org/officeDocument/2006/relationships/image" Target="../media/image23.png"/><Relationship Id="rId10" Type="http://schemas.openxmlformats.org/officeDocument/2006/relationships/image" Target="../media/image2.png"/><Relationship Id="rId19" Type="http://schemas.openxmlformats.org/officeDocument/2006/relationships/image" Target="../media/image27.png"/><Relationship Id="rId4" Type="http://schemas.openxmlformats.org/officeDocument/2006/relationships/tags" Target="../tags/tag12.xml"/><Relationship Id="rId9" Type="http://schemas.openxmlformats.org/officeDocument/2006/relationships/image" Target="../media/image1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1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9.png"/><Relationship Id="rId5" Type="http://schemas.openxmlformats.org/officeDocument/2006/relationships/tags" Target="../tags/tag20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0.png"/><Relationship Id="rId18" Type="http://schemas.openxmlformats.org/officeDocument/2006/relationships/image" Target="../media/image25.png"/><Relationship Id="rId3" Type="http://schemas.openxmlformats.org/officeDocument/2006/relationships/tags" Target="../tags/tag26.xml"/><Relationship Id="rId21" Type="http://schemas.openxmlformats.org/officeDocument/2006/relationships/image" Target="../media/image28.png"/><Relationship Id="rId7" Type="http://schemas.openxmlformats.org/officeDocument/2006/relationships/tags" Target="../tags/tag30.xml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tags" Target="../tags/tag25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19.png"/><Relationship Id="rId5" Type="http://schemas.openxmlformats.org/officeDocument/2006/relationships/tags" Target="../tags/tag28.xml"/><Relationship Id="rId15" Type="http://schemas.openxmlformats.org/officeDocument/2006/relationships/image" Target="../media/image32.svg"/><Relationship Id="rId10" Type="http://schemas.openxmlformats.org/officeDocument/2006/relationships/image" Target="../media/image2.png"/><Relationship Id="rId19" Type="http://schemas.openxmlformats.org/officeDocument/2006/relationships/image" Target="../media/image26.png"/><Relationship Id="rId4" Type="http://schemas.openxmlformats.org/officeDocument/2006/relationships/tags" Target="../tags/tag27.xml"/><Relationship Id="rId9" Type="http://schemas.openxmlformats.org/officeDocument/2006/relationships/image" Target="../media/image1.png"/><Relationship Id="rId14" Type="http://schemas.openxmlformats.org/officeDocument/2006/relationships/image" Target="../media/image31.png"/><Relationship Id="rId2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25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tags" Target="../tags/tag32.xml"/><Relationship Id="rId16" Type="http://schemas.openxmlformats.org/officeDocument/2006/relationships/image" Target="../media/image28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23.png"/><Relationship Id="rId5" Type="http://schemas.openxmlformats.org/officeDocument/2006/relationships/tags" Target="../tags/tag35.xml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tags" Target="../tags/tag34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E21F7E9B-118D-42EE-BAD8-B68AA943B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58" y="0"/>
            <a:ext cx="3802840" cy="31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35EF59-6E1C-4610-AD62-0C60676BE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238" y="731772"/>
            <a:ext cx="51673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70D96416-1BD5-4615-965F-58ED2A4D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556" y="3363989"/>
            <a:ext cx="3787444" cy="29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0385AD62-821E-48F4-8534-A8680BD67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841" y="3363987"/>
            <a:ext cx="52988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91068C9-06AF-4DA1-9DD0-FD392AFAB455}"/>
              </a:ext>
            </a:extLst>
          </p:cNvPr>
          <p:cNvGrpSpPr/>
          <p:nvPr/>
        </p:nvGrpSpPr>
        <p:grpSpPr>
          <a:xfrm>
            <a:off x="581692" y="914584"/>
            <a:ext cx="7241172" cy="2511851"/>
            <a:chOff x="651383" y="566692"/>
            <a:chExt cx="7241172" cy="2511851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D413F81C-5DD6-48CC-9081-BEE236B64F8F}"/>
                </a:ext>
              </a:extLst>
            </p:cNvPr>
            <p:cNvGrpSpPr/>
            <p:nvPr/>
          </p:nvGrpSpPr>
          <p:grpSpPr>
            <a:xfrm>
              <a:off x="651383" y="566692"/>
              <a:ext cx="7241172" cy="2511851"/>
              <a:chOff x="665500" y="852136"/>
              <a:chExt cx="7241172" cy="251185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7F9964A-64F1-4CBA-8EFC-78A0CBFDC180}"/>
                  </a:ext>
                </a:extLst>
              </p:cNvPr>
              <p:cNvSpPr/>
              <p:nvPr/>
            </p:nvSpPr>
            <p:spPr>
              <a:xfrm>
                <a:off x="665500" y="854033"/>
                <a:ext cx="1693851" cy="993428"/>
              </a:xfrm>
              <a:prstGeom prst="rect">
                <a:avLst/>
              </a:prstGeom>
              <a:solidFill>
                <a:srgbClr val="88CAD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4" name="Picture 10" descr="battery, pack, connection, cell, power, parallel, electronic ">
                <a:extLst>
                  <a:ext uri="{FF2B5EF4-FFF2-40B4-BE49-F238E27FC236}">
                    <a16:creationId xmlns:a16="http://schemas.microsoft.com/office/drawing/2014/main" id="{9FA8AF7C-D1D7-4FF3-80FB-F5C94D0A4B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271" y="1183432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 descr="battery, pack, connection, cell, power, parallel, electronic ">
                <a:extLst>
                  <a:ext uri="{FF2B5EF4-FFF2-40B4-BE49-F238E27FC236}">
                    <a16:creationId xmlns:a16="http://schemas.microsoft.com/office/drawing/2014/main" id="{627F0A23-70BE-4F42-92D3-EE15DC97F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7471" y="1183432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4CBB1-AD1B-4AB1-B59D-86550EF06B31}"/>
                  </a:ext>
                </a:extLst>
              </p:cNvPr>
              <p:cNvSpPr txBox="1"/>
              <p:nvPr/>
            </p:nvSpPr>
            <p:spPr>
              <a:xfrm>
                <a:off x="958427" y="85213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电池阵列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3C2C025-B635-4C09-8A03-E8158FA64F89}"/>
                  </a:ext>
                </a:extLst>
              </p:cNvPr>
              <p:cNvSpPr/>
              <p:nvPr/>
            </p:nvSpPr>
            <p:spPr>
              <a:xfrm>
                <a:off x="2717857" y="854033"/>
                <a:ext cx="1693851" cy="993428"/>
              </a:xfrm>
              <a:prstGeom prst="rect">
                <a:avLst/>
              </a:prstGeom>
              <a:solidFill>
                <a:srgbClr val="88CAD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736F77EA-E898-4544-A932-D48DBCDEFA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907604" y="1218077"/>
                <a:ext cx="554182" cy="554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>
                <a:extLst>
                  <a:ext uri="{FF2B5EF4-FFF2-40B4-BE49-F238E27FC236}">
                    <a16:creationId xmlns:a16="http://schemas.microsoft.com/office/drawing/2014/main" id="{7008C12B-2147-4475-9821-20A73687D6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660047" y="1218077"/>
                <a:ext cx="554182" cy="554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B924D1-8EA8-4C89-BFB4-3BC793877587}"/>
                  </a:ext>
                </a:extLst>
              </p:cNvPr>
              <p:cNvSpPr txBox="1"/>
              <p:nvPr/>
            </p:nvSpPr>
            <p:spPr>
              <a:xfrm>
                <a:off x="3024850" y="85213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温度监测</a:t>
                </a:r>
              </a:p>
            </p:txBody>
          </p: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BF725714-9C61-4204-8C88-B166ABF005C3}"/>
                  </a:ext>
                </a:extLst>
              </p:cNvPr>
              <p:cNvCxnSpPr>
                <a:stCxn id="4" idx="3"/>
                <a:endCxn id="16" idx="1"/>
              </p:cNvCxnSpPr>
              <p:nvPr/>
            </p:nvCxnSpPr>
            <p:spPr>
              <a:xfrm>
                <a:off x="2359351" y="1350747"/>
                <a:ext cx="35850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16246CF-FB83-4EE4-9F84-CF0002CC9A4E}"/>
                  </a:ext>
                </a:extLst>
              </p:cNvPr>
              <p:cNvSpPr/>
              <p:nvPr/>
            </p:nvSpPr>
            <p:spPr>
              <a:xfrm>
                <a:off x="3325154" y="2122431"/>
                <a:ext cx="2223450" cy="1241556"/>
              </a:xfrm>
              <a:prstGeom prst="rect">
                <a:avLst/>
              </a:prstGeom>
              <a:solidFill>
                <a:srgbClr val="E2B1B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4CCFD2B-521C-4BAA-B98C-EB6E06B4171F}"/>
                  </a:ext>
                </a:extLst>
              </p:cNvPr>
              <p:cNvSpPr txBox="1"/>
              <p:nvPr/>
            </p:nvSpPr>
            <p:spPr>
              <a:xfrm>
                <a:off x="3487075" y="2122431"/>
                <a:ext cx="1859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MPC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控制器设计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7851E9C-76DF-4181-9EE6-122C985B895B}"/>
                  </a:ext>
                </a:extLst>
              </p:cNvPr>
              <p:cNvSpPr/>
              <p:nvPr/>
            </p:nvSpPr>
            <p:spPr>
              <a:xfrm>
                <a:off x="669998" y="2122431"/>
                <a:ext cx="2178949" cy="1241556"/>
              </a:xfrm>
              <a:prstGeom prst="rect">
                <a:avLst/>
              </a:prstGeom>
              <a:solidFill>
                <a:srgbClr val="E2B1B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1E86832-2AB8-446B-B9AA-FAB244DF10C3}"/>
                  </a:ext>
                </a:extLst>
              </p:cNvPr>
              <p:cNvSpPr txBox="1"/>
              <p:nvPr/>
            </p:nvSpPr>
            <p:spPr>
              <a:xfrm>
                <a:off x="831919" y="212243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多电池系统建模</a:t>
                </a:r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BAC5D11C-E4D5-4859-B7DB-68C8590DDCEC}"/>
                  </a:ext>
                </a:extLst>
              </p:cNvPr>
              <p:cNvCxnSpPr>
                <a:cxnSpLocks/>
                <a:stCxn id="26" idx="3"/>
                <a:endCxn id="24" idx="1"/>
              </p:cNvCxnSpPr>
              <p:nvPr/>
            </p:nvCxnSpPr>
            <p:spPr>
              <a:xfrm>
                <a:off x="2848947" y="2743209"/>
                <a:ext cx="47620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96B2776-7C64-4986-8E61-1E0B9465F676}"/>
                  </a:ext>
                </a:extLst>
              </p:cNvPr>
              <p:cNvSpPr/>
              <p:nvPr/>
            </p:nvSpPr>
            <p:spPr>
              <a:xfrm>
                <a:off x="918779" y="2491763"/>
                <a:ext cx="1608415" cy="311019"/>
              </a:xfrm>
              <a:prstGeom prst="rect">
                <a:avLst/>
              </a:prstGeom>
              <a:solidFill>
                <a:srgbClr val="FFDF9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非线性传热模型</a:t>
                </a: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79C0697-AB1A-4AA8-A8F2-C0C32D8D1E32}"/>
                  </a:ext>
                </a:extLst>
              </p:cNvPr>
              <p:cNvSpPr/>
              <p:nvPr/>
            </p:nvSpPr>
            <p:spPr>
              <a:xfrm>
                <a:off x="930189" y="2973153"/>
                <a:ext cx="1608415" cy="311019"/>
              </a:xfrm>
              <a:prstGeom prst="rect">
                <a:avLst/>
              </a:prstGeom>
              <a:solidFill>
                <a:srgbClr val="FFDF9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线性离散模型</a:t>
                </a: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8673EC54-9048-41EA-AD32-01CFB3A19761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1722986" y="2802782"/>
                <a:ext cx="1" cy="170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30D603A-BF6E-4201-B4D0-D5FB70A3784F}"/>
                  </a:ext>
                </a:extLst>
              </p:cNvPr>
              <p:cNvSpPr/>
              <p:nvPr/>
            </p:nvSpPr>
            <p:spPr>
              <a:xfrm>
                <a:off x="3629249" y="2485047"/>
                <a:ext cx="1608415" cy="311019"/>
              </a:xfrm>
              <a:prstGeom prst="rect">
                <a:avLst/>
              </a:prstGeom>
              <a:solidFill>
                <a:srgbClr val="FFDF9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跟踪设定温度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3FDF934-6C68-4A68-AE8A-97E4429AFF1B}"/>
                  </a:ext>
                </a:extLst>
              </p:cNvPr>
              <p:cNvSpPr/>
              <p:nvPr/>
            </p:nvSpPr>
            <p:spPr>
              <a:xfrm>
                <a:off x="3640659" y="2966437"/>
                <a:ext cx="1608415" cy="311019"/>
              </a:xfrm>
              <a:prstGeom prst="rect">
                <a:avLst/>
              </a:prstGeom>
              <a:solidFill>
                <a:srgbClr val="FFDF9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减少温度极差</a:t>
                </a:r>
              </a:p>
            </p:txBody>
          </p:sp>
          <p:sp>
            <p:nvSpPr>
              <p:cNvPr id="32" name="加号 31">
                <a:extLst>
                  <a:ext uri="{FF2B5EF4-FFF2-40B4-BE49-F238E27FC236}">
                    <a16:creationId xmlns:a16="http://schemas.microsoft.com/office/drawing/2014/main" id="{3FC664D4-C409-4926-93F4-26760399C1F3}"/>
                  </a:ext>
                </a:extLst>
              </p:cNvPr>
              <p:cNvSpPr/>
              <p:nvPr/>
            </p:nvSpPr>
            <p:spPr>
              <a:xfrm>
                <a:off x="4365768" y="2805590"/>
                <a:ext cx="158196" cy="144603"/>
              </a:xfrm>
              <a:prstGeom prst="mathPlus">
                <a:avLst>
                  <a:gd name="adj1" fmla="val 4969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23A53CA-10A1-4465-AFEA-51ECCF499C33}"/>
                  </a:ext>
                </a:extLst>
              </p:cNvPr>
              <p:cNvSpPr/>
              <p:nvPr/>
            </p:nvSpPr>
            <p:spPr>
              <a:xfrm>
                <a:off x="5976446" y="2122431"/>
                <a:ext cx="1930226" cy="1241556"/>
              </a:xfrm>
              <a:prstGeom prst="rect">
                <a:avLst/>
              </a:prstGeom>
              <a:solidFill>
                <a:srgbClr val="E2B1B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82CD547-020B-4048-9C56-F59B225500AF}"/>
                  </a:ext>
                </a:extLst>
              </p:cNvPr>
              <p:cNvSpPr txBox="1"/>
              <p:nvPr/>
            </p:nvSpPr>
            <p:spPr>
              <a:xfrm>
                <a:off x="6312477" y="2122431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控制器输出</a:t>
                </a:r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CC60B7E7-4FAE-4469-8452-12A98B5346D0}"/>
                  </a:ext>
                </a:extLst>
              </p:cNvPr>
              <p:cNvCxnSpPr>
                <a:stCxn id="16" idx="3"/>
              </p:cNvCxnSpPr>
              <p:nvPr/>
            </p:nvCxnSpPr>
            <p:spPr>
              <a:xfrm>
                <a:off x="4411708" y="1350747"/>
                <a:ext cx="564619" cy="771684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44F3153-3D9A-4204-B665-38F5FC30ED3E}"/>
                  </a:ext>
                </a:extLst>
              </p:cNvPr>
              <p:cNvSpPr txBox="1"/>
              <p:nvPr/>
            </p:nvSpPr>
            <p:spPr>
              <a:xfrm>
                <a:off x="4411708" y="894628"/>
                <a:ext cx="732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实时温度分布</a:t>
                </a:r>
              </a:p>
            </p:txBody>
          </p:sp>
          <p:cxnSp>
            <p:nvCxnSpPr>
              <p:cNvPr id="61" name="直接箭头连接符 33">
                <a:extLst>
                  <a:ext uri="{FF2B5EF4-FFF2-40B4-BE49-F238E27FC236}">
                    <a16:creationId xmlns:a16="http://schemas.microsoft.com/office/drawing/2014/main" id="{18C8ED9A-AA61-42B8-8594-93C562BC0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8005" y="1350747"/>
                <a:ext cx="564619" cy="771684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5D24D6C-478A-40FF-B234-A26CB52BE9ED}"/>
                  </a:ext>
                </a:extLst>
              </p:cNvPr>
              <p:cNvSpPr txBox="1"/>
              <p:nvPr/>
            </p:nvSpPr>
            <p:spPr>
              <a:xfrm>
                <a:off x="5128505" y="894627"/>
                <a:ext cx="732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设定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温度</a:t>
                </a:r>
              </a:p>
            </p:txBody>
          </p: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14A8D52B-9391-497A-AE2F-7C8514E58E60}"/>
                  </a:ext>
                </a:extLst>
              </p:cNvPr>
              <p:cNvCxnSpPr>
                <a:cxnSpLocks/>
                <a:stCxn id="24" idx="3"/>
                <a:endCxn id="45" idx="1"/>
              </p:cNvCxnSpPr>
              <p:nvPr/>
            </p:nvCxnSpPr>
            <p:spPr>
              <a:xfrm>
                <a:off x="5548604" y="2743209"/>
                <a:ext cx="42784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4BABBF27-70EB-438A-BBC7-0A1EE8EAD1E1}"/>
                  </a:ext>
                </a:extLst>
              </p:cNvPr>
              <p:cNvSpPr/>
              <p:nvPr/>
            </p:nvSpPr>
            <p:spPr>
              <a:xfrm>
                <a:off x="6139644" y="2491763"/>
                <a:ext cx="1608415" cy="311019"/>
              </a:xfrm>
              <a:prstGeom prst="rect">
                <a:avLst/>
              </a:prstGeom>
              <a:solidFill>
                <a:srgbClr val="FFDF9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冷却液流量速率</a:t>
                </a: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1EF5F5A-5BFB-47E7-B51A-B16D89E35573}"/>
                  </a:ext>
                </a:extLst>
              </p:cNvPr>
              <p:cNvSpPr/>
              <p:nvPr/>
            </p:nvSpPr>
            <p:spPr>
              <a:xfrm>
                <a:off x="6151054" y="2973153"/>
                <a:ext cx="1608415" cy="311019"/>
              </a:xfrm>
              <a:prstGeom prst="rect">
                <a:avLst/>
              </a:prstGeom>
              <a:solidFill>
                <a:srgbClr val="FFDF9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空调系统功率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C99DC86-6B41-4DB1-B096-2D1D35FE0275}"/>
                  </a:ext>
                </a:extLst>
              </p:cNvPr>
              <p:cNvSpPr/>
              <p:nvPr/>
            </p:nvSpPr>
            <p:spPr>
              <a:xfrm>
                <a:off x="6190445" y="854033"/>
                <a:ext cx="1693851" cy="993428"/>
              </a:xfrm>
              <a:prstGeom prst="rect">
                <a:avLst/>
              </a:prstGeom>
              <a:solidFill>
                <a:srgbClr val="88CAD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60F56AA-0E65-430D-8784-2A3EB72D2905}"/>
                  </a:ext>
                </a:extLst>
              </p:cNvPr>
              <p:cNvSpPr txBox="1"/>
              <p:nvPr/>
            </p:nvSpPr>
            <p:spPr>
              <a:xfrm>
                <a:off x="6509244" y="85213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冷却系统</a:t>
                </a:r>
              </a:p>
            </p:txBody>
          </p: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F36271E6-1122-43FF-A282-5837A472CD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6315" y="1853093"/>
                <a:ext cx="4688" cy="2693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25391FA1-F904-41EC-A773-46DBA83BD66C}"/>
                  </a:ext>
                </a:extLst>
              </p:cNvPr>
              <p:cNvCxnSpPr>
                <a:stCxn id="68" idx="0"/>
                <a:endCxn id="9" idx="0"/>
              </p:cNvCxnSpPr>
              <p:nvPr/>
            </p:nvCxnSpPr>
            <p:spPr>
              <a:xfrm rot="16200000" flipV="1">
                <a:off x="4273950" y="-1909388"/>
                <a:ext cx="1897" cy="5524946"/>
              </a:xfrm>
              <a:prstGeom prst="bentConnector3">
                <a:avLst>
                  <a:gd name="adj1" fmla="val 12150606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44" name="Picture 20" descr="Cooling, fan, system, heat, heating, sink">
                <a:extLst>
                  <a:ext uri="{FF2B5EF4-FFF2-40B4-BE49-F238E27FC236}">
                    <a16:creationId xmlns:a16="http://schemas.microsoft.com/office/drawing/2014/main" id="{1C9FDB68-F6D5-4B02-9EE3-959F7963B2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91" y="1197027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>
                <a:extLst>
                  <a:ext uri="{FF2B5EF4-FFF2-40B4-BE49-F238E27FC236}">
                    <a16:creationId xmlns:a16="http://schemas.microsoft.com/office/drawing/2014/main" id="{D2573092-80D6-464C-8806-ED17E92137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114442" y="1218076"/>
                <a:ext cx="514369" cy="514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2" name="Picture 28" descr="Computer, dashboard, monitor, performance, preferences, screen icon - Download on Iconfinder">
              <a:extLst>
                <a:ext uri="{FF2B5EF4-FFF2-40B4-BE49-F238E27FC236}">
                  <a16:creationId xmlns:a16="http://schemas.microsoft.com/office/drawing/2014/main" id="{DE212A39-77C1-4B6A-9EA2-CD985F0EE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1286" y="847661"/>
              <a:ext cx="414387" cy="41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8233AA97-22E4-42EA-BA30-5E5937286385}"/>
              </a:ext>
            </a:extLst>
          </p:cNvPr>
          <p:cNvSpPr/>
          <p:nvPr/>
        </p:nvSpPr>
        <p:spPr>
          <a:xfrm>
            <a:off x="1188989" y="4451377"/>
            <a:ext cx="4275807" cy="993428"/>
          </a:xfrm>
          <a:prstGeom prst="rect">
            <a:avLst/>
          </a:prstGeom>
          <a:solidFill>
            <a:srgbClr val="88CA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76B0B9F-1670-485A-A689-EB5F68D75650}"/>
              </a:ext>
            </a:extLst>
          </p:cNvPr>
          <p:cNvSpPr/>
          <p:nvPr/>
        </p:nvSpPr>
        <p:spPr>
          <a:xfrm>
            <a:off x="3770945" y="5444805"/>
            <a:ext cx="1693851" cy="993428"/>
          </a:xfrm>
          <a:prstGeom prst="rect">
            <a:avLst/>
          </a:prstGeom>
          <a:solidFill>
            <a:srgbClr val="88CA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45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22DF5BD7-1E6D-431F-BA52-D8DB622F6035}"/>
              </a:ext>
            </a:extLst>
          </p:cNvPr>
          <p:cNvSpPr/>
          <p:nvPr/>
        </p:nvSpPr>
        <p:spPr>
          <a:xfrm>
            <a:off x="10678066" y="54227"/>
            <a:ext cx="1440000" cy="144000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21599991" rev="0"/>
            </a:camera>
            <a:lightRig rig="threePt" dir="t"/>
          </a:scene3d>
          <a:sp3d>
            <a:bevelT w="720000" h="720090"/>
            <a:bevelB w="720090" h="72009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4DDF27-7E8E-47BD-AF58-F0FE4EAF91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3566" y="915014"/>
            <a:ext cx="542241" cy="54000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72C0DE1-1222-43B6-930B-AC76C7756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91" y="24437"/>
            <a:ext cx="3415803" cy="23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2AE44692-F31E-48F7-9292-6764AEB9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19" y="4111360"/>
            <a:ext cx="30746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942C821C-3C85-429F-9A16-BCE657E2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9" y="2980428"/>
            <a:ext cx="3097977" cy="306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25BA965F-8B44-429F-90B8-F825A4CE2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351" y="1578"/>
            <a:ext cx="31676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F5037CC-BE6F-490A-B77B-06FD31850E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3566" y="191153"/>
            <a:ext cx="540000" cy="540000"/>
          </a:xfrm>
          <a:prstGeom prst="rect">
            <a:avLst/>
          </a:prstGeom>
        </p:spPr>
      </p:pic>
      <p:grpSp>
        <p:nvGrpSpPr>
          <p:cNvPr id="1049" name="组合 1048">
            <a:extLst>
              <a:ext uri="{FF2B5EF4-FFF2-40B4-BE49-F238E27FC236}">
                <a16:creationId xmlns:a16="http://schemas.microsoft.com/office/drawing/2014/main" id="{0AA6158C-5D06-4FA9-AA6C-DB574D55A31C}"/>
              </a:ext>
            </a:extLst>
          </p:cNvPr>
          <p:cNvGrpSpPr/>
          <p:nvPr/>
        </p:nvGrpSpPr>
        <p:grpSpPr>
          <a:xfrm>
            <a:off x="3850753" y="1828253"/>
            <a:ext cx="7758921" cy="4477026"/>
            <a:chOff x="4022587" y="1926444"/>
            <a:chExt cx="7758921" cy="4477026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9BD09EB2-1D38-4A17-B350-62FEA6CD36E8}"/>
                </a:ext>
              </a:extLst>
            </p:cNvPr>
            <p:cNvGrpSpPr/>
            <p:nvPr/>
          </p:nvGrpSpPr>
          <p:grpSpPr>
            <a:xfrm>
              <a:off x="4209920" y="2727702"/>
              <a:ext cx="7370431" cy="2092243"/>
              <a:chOff x="4209920" y="2727702"/>
              <a:chExt cx="7370431" cy="209224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15A98CE-31A7-4957-AFAE-6DAFF878960D}"/>
                  </a:ext>
                </a:extLst>
              </p:cNvPr>
              <p:cNvSpPr/>
              <p:nvPr/>
            </p:nvSpPr>
            <p:spPr>
              <a:xfrm>
                <a:off x="4209920" y="2727702"/>
                <a:ext cx="7370431" cy="209224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0F64DC1-1F77-4DD1-B63A-A56D1BC9FF36}"/>
                  </a:ext>
                </a:extLst>
              </p:cNvPr>
              <p:cNvSpPr/>
              <p:nvPr/>
            </p:nvSpPr>
            <p:spPr>
              <a:xfrm>
                <a:off x="7080168" y="2731804"/>
                <a:ext cx="1638590" cy="2088141"/>
              </a:xfrm>
              <a:prstGeom prst="rect">
                <a:avLst/>
              </a:prstGeom>
              <a:solidFill>
                <a:srgbClr val="BFE4E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7" name="图片 16" descr="\documentclass{article}&#10;\usepackage{amsmath,amssymb,amsfonts}&#10;\usepackage{xcolor}&#10;\pagestyle{empty}&#10;\begin{document}&#10;$\mathrm{LiFePO}_4$&#10;&#10;\end{document}" title="IguanaTex Picture Display">
              <a:extLst>
                <a:ext uri="{FF2B5EF4-FFF2-40B4-BE49-F238E27FC236}">
                  <a16:creationId xmlns:a16="http://schemas.microsoft.com/office/drawing/2014/main" id="{764A0F08-9E84-49F8-AB07-5A400B69F15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876" y="5380730"/>
              <a:ext cx="940190" cy="216381"/>
            </a:xfrm>
            <a:prstGeom prst="rect">
              <a:avLst/>
            </a:prstGeom>
          </p:spPr>
        </p:pic>
        <p:pic>
          <p:nvPicPr>
            <p:cNvPr id="19" name="图片 18" descr="\documentclass{article}&#10;\usepackage{amsmath,amssymb,amsfonts}&#10;\usepackage{xcolor}&#10;\pagestyle{empty}&#10;\begin{document}&#10;&#10;$\mathrm{LiC}_6$&#10;\end{document}" title="IguanaTex Picture Display">
              <a:extLst>
                <a:ext uri="{FF2B5EF4-FFF2-40B4-BE49-F238E27FC236}">
                  <a16:creationId xmlns:a16="http://schemas.microsoft.com/office/drawing/2014/main" id="{6BE39B0D-5C7C-4BCB-9A8E-71CD7BF8DBF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044" y="5412656"/>
              <a:ext cx="495238" cy="219429"/>
            </a:xfrm>
            <a:prstGeom prst="rect">
              <a:avLst/>
            </a:prstGeom>
          </p:spPr>
        </p:pic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74BCC86-E2D1-4DBE-9B50-8A07B98608DD}"/>
                </a:ext>
              </a:extLst>
            </p:cNvPr>
            <p:cNvGrpSpPr/>
            <p:nvPr/>
          </p:nvGrpSpPr>
          <p:grpSpPr>
            <a:xfrm>
              <a:off x="4285532" y="3226051"/>
              <a:ext cx="2744723" cy="1536698"/>
              <a:chOff x="4689247" y="3200651"/>
              <a:chExt cx="2744723" cy="1536698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D117E3DE-0172-4A10-9A24-98AAE201FA55}"/>
                  </a:ext>
                </a:extLst>
              </p:cNvPr>
              <p:cNvGrpSpPr/>
              <p:nvPr/>
            </p:nvGrpSpPr>
            <p:grpSpPr>
              <a:xfrm>
                <a:off x="4689247" y="3200651"/>
                <a:ext cx="2454700" cy="540000"/>
                <a:chOff x="4689247" y="3200651"/>
                <a:chExt cx="2454700" cy="540000"/>
              </a:xfrm>
            </p:grpSpPr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26806ABE-5342-4D4A-A9D3-B08FFD41F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89247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DD7A0714-866E-45AB-A73A-22B9CA034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27480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774987C3-057F-4D09-ABDB-F4BC0B1FA9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65713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7D644D8C-7A89-4BD5-9597-88B0D1263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03947" y="3200651"/>
                  <a:ext cx="5400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E6E0CA2-834A-4549-959C-283009C9F230}"/>
                  </a:ext>
                </a:extLst>
              </p:cNvPr>
              <p:cNvGrpSpPr/>
              <p:nvPr/>
            </p:nvGrpSpPr>
            <p:grpSpPr>
              <a:xfrm>
                <a:off x="4979270" y="3699000"/>
                <a:ext cx="2454700" cy="540000"/>
                <a:chOff x="4979270" y="3699000"/>
                <a:chExt cx="2454700" cy="540000"/>
              </a:xfrm>
            </p:grpSpPr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9822764C-32BD-43F1-94B5-1DFE218D34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79270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5BC7E909-312B-47E8-9A28-EE21743B1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17503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39314E1F-33A4-492A-9F9A-C8FEE6895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55736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D38BB1D3-1995-4466-9719-33CF33E07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93970" y="3699000"/>
                  <a:ext cx="5400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0D234938-45F3-4631-8099-F7E98BB326D9}"/>
                  </a:ext>
                </a:extLst>
              </p:cNvPr>
              <p:cNvGrpSpPr/>
              <p:nvPr/>
            </p:nvGrpSpPr>
            <p:grpSpPr>
              <a:xfrm>
                <a:off x="4689247" y="4197349"/>
                <a:ext cx="2454700" cy="540000"/>
                <a:chOff x="4661987" y="4239000"/>
                <a:chExt cx="2454700" cy="540000"/>
              </a:xfrm>
            </p:grpSpPr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E80F6C3F-A619-46CF-95C0-0729856C9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61987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979CEB83-3F4E-4732-8CDE-B92E2C95D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0220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F47FF764-1697-420F-A804-1B00247D7D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38453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CDFBBFFE-8EE0-4BB5-A14A-CE0F40EF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76687" y="4239000"/>
                  <a:ext cx="540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BB32BFF4-93ED-45A7-94E7-EA340B904551}"/>
                </a:ext>
              </a:extLst>
            </p:cNvPr>
            <p:cNvGrpSpPr/>
            <p:nvPr/>
          </p:nvGrpSpPr>
          <p:grpSpPr>
            <a:xfrm flipH="1">
              <a:off x="8777119" y="3226051"/>
              <a:ext cx="2744723" cy="1536698"/>
              <a:chOff x="4689247" y="3200651"/>
              <a:chExt cx="2744723" cy="1536698"/>
            </a:xfrm>
          </p:grpSpPr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91915CB-7B77-406D-B6B6-E6A410068771}"/>
                  </a:ext>
                </a:extLst>
              </p:cNvPr>
              <p:cNvGrpSpPr/>
              <p:nvPr/>
            </p:nvGrpSpPr>
            <p:grpSpPr>
              <a:xfrm>
                <a:off x="4689247" y="3200651"/>
                <a:ext cx="2454700" cy="540000"/>
                <a:chOff x="4689247" y="3200651"/>
                <a:chExt cx="2454700" cy="540000"/>
              </a:xfrm>
            </p:grpSpPr>
            <p:pic>
              <p:nvPicPr>
                <p:cNvPr id="77" name="图片 76">
                  <a:extLst>
                    <a:ext uri="{FF2B5EF4-FFF2-40B4-BE49-F238E27FC236}">
                      <a16:creationId xmlns:a16="http://schemas.microsoft.com/office/drawing/2014/main" id="{DFB56B0C-6AC3-48F3-A35C-DD2C6D85E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89247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8" name="图片 77">
                  <a:extLst>
                    <a:ext uri="{FF2B5EF4-FFF2-40B4-BE49-F238E27FC236}">
                      <a16:creationId xmlns:a16="http://schemas.microsoft.com/office/drawing/2014/main" id="{901A4E37-CAC6-4522-9F8E-07BD152A6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327480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A69F50E1-322A-4C68-8D02-DC122337D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965713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80" name="图片 79">
                  <a:extLst>
                    <a:ext uri="{FF2B5EF4-FFF2-40B4-BE49-F238E27FC236}">
                      <a16:creationId xmlns:a16="http://schemas.microsoft.com/office/drawing/2014/main" id="{A438C5EB-41D8-4B98-AE7B-0E08269A5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603947" y="3200651"/>
                  <a:ext cx="5400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D719F7A9-4C62-44D3-9576-3EB973854E45}"/>
                  </a:ext>
                </a:extLst>
              </p:cNvPr>
              <p:cNvGrpSpPr/>
              <p:nvPr/>
            </p:nvGrpSpPr>
            <p:grpSpPr>
              <a:xfrm>
                <a:off x="4979270" y="3699000"/>
                <a:ext cx="2454700" cy="540000"/>
                <a:chOff x="4979270" y="3699000"/>
                <a:chExt cx="2454700" cy="540000"/>
              </a:xfrm>
            </p:grpSpPr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DDF83B97-507E-408E-917C-1CC43952E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79270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EED451D6-B45A-4619-B296-D8AE5A69E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617503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A1C0ADD4-B910-4B8F-B576-D3FA21A59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255736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6" name="图片 75">
                  <a:extLst>
                    <a:ext uri="{FF2B5EF4-FFF2-40B4-BE49-F238E27FC236}">
                      <a16:creationId xmlns:a16="http://schemas.microsoft.com/office/drawing/2014/main" id="{EFCEC938-B948-4A83-A800-31AD2748E5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893970" y="3699000"/>
                  <a:ext cx="5400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937AFAA6-B188-4D80-84EE-FA1A13B1F55B}"/>
                  </a:ext>
                </a:extLst>
              </p:cNvPr>
              <p:cNvGrpSpPr/>
              <p:nvPr/>
            </p:nvGrpSpPr>
            <p:grpSpPr>
              <a:xfrm>
                <a:off x="4689247" y="4197349"/>
                <a:ext cx="2454700" cy="540000"/>
                <a:chOff x="4661987" y="4239000"/>
                <a:chExt cx="2454700" cy="540000"/>
              </a:xfrm>
            </p:grpSpPr>
            <p:pic>
              <p:nvPicPr>
                <p:cNvPr id="69" name="图片 68">
                  <a:extLst>
                    <a:ext uri="{FF2B5EF4-FFF2-40B4-BE49-F238E27FC236}">
                      <a16:creationId xmlns:a16="http://schemas.microsoft.com/office/drawing/2014/main" id="{1A14E019-A78A-4F49-A20F-47F9C8C1DE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61987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0" name="图片 69">
                  <a:extLst>
                    <a:ext uri="{FF2B5EF4-FFF2-40B4-BE49-F238E27FC236}">
                      <a16:creationId xmlns:a16="http://schemas.microsoft.com/office/drawing/2014/main" id="{59EE6952-B057-42E2-8E37-9623C99B2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300220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78346960-E1B4-4BDA-9FA6-D90906583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938453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id="{E184D18E-14B5-4F42-A82E-8684A59AC1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576687" y="4239000"/>
                  <a:ext cx="540000" cy="5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2B5ABF7-255B-448F-BA2D-3ED89872EA9F}"/>
                </a:ext>
              </a:extLst>
            </p:cNvPr>
            <p:cNvSpPr txBox="1"/>
            <p:nvPr/>
          </p:nvSpPr>
          <p:spPr>
            <a:xfrm>
              <a:off x="5089793" y="2749596"/>
              <a:ext cx="113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Helvetica Neue" panose="02000503040000020004" pitchFamily="50" charset="-52"/>
                </a:rPr>
                <a:t>Anode</a:t>
              </a:r>
              <a:endParaRPr lang="zh-CN" altLang="en-US" sz="2400" b="1" dirty="0">
                <a:latin typeface="Helvetica Neue" panose="02000503040000020004" pitchFamily="50" charset="-5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0FE0E27C-BDB2-40C7-99FA-1B53C450EED4}"/>
                </a:ext>
              </a:extLst>
            </p:cNvPr>
            <p:cNvSpPr txBox="1"/>
            <p:nvPr/>
          </p:nvSpPr>
          <p:spPr>
            <a:xfrm>
              <a:off x="9524597" y="2720408"/>
              <a:ext cx="1431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Helvetica Neue" panose="02000503040000020004" pitchFamily="50" charset="-52"/>
                </a:rPr>
                <a:t>Cathode</a:t>
              </a:r>
              <a:endParaRPr lang="zh-CN" altLang="en-US" sz="2400" b="1" dirty="0">
                <a:latin typeface="Helvetica Neue" panose="02000503040000020004" pitchFamily="50" charset="-5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8F5DAD3E-0816-4386-B0D6-43BE587B9CE5}"/>
                </a:ext>
              </a:extLst>
            </p:cNvPr>
            <p:cNvSpPr txBox="1"/>
            <p:nvPr/>
          </p:nvSpPr>
          <p:spPr>
            <a:xfrm>
              <a:off x="7080168" y="2725454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Helvetica Neue" panose="02000503040000020004" pitchFamily="50" charset="-52"/>
                </a:rPr>
                <a:t>Separator</a:t>
              </a:r>
              <a:endParaRPr lang="zh-CN" altLang="en-US" sz="2400" b="1" dirty="0">
                <a:latin typeface="Helvetica Neue" panose="02000503040000020004" pitchFamily="50" charset="-5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3F810217-49CA-4666-83E1-3F67166FAE88}"/>
                </a:ext>
              </a:extLst>
            </p:cNvPr>
            <p:cNvSpPr txBox="1"/>
            <p:nvPr/>
          </p:nvSpPr>
          <p:spPr>
            <a:xfrm>
              <a:off x="7355286" y="3982598"/>
              <a:ext cx="11737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Helvetica Neue" panose="02000503040000020004" pitchFamily="50" charset="-52"/>
                </a:rPr>
                <a:t>Solid</a:t>
              </a:r>
            </a:p>
            <a:p>
              <a:pPr algn="ctr"/>
              <a:r>
                <a:rPr lang="en-US" altLang="zh-CN" sz="2000" dirty="0">
                  <a:latin typeface="Helvetica Neue" panose="02000503040000020004" pitchFamily="50" charset="-52"/>
                </a:rPr>
                <a:t>Particles</a:t>
              </a:r>
              <a:endParaRPr lang="zh-CN" altLang="en-US" sz="2000" dirty="0">
                <a:latin typeface="Helvetica Neue" panose="02000503040000020004" pitchFamily="50" charset="-52"/>
              </a:endParaRP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B541417A-265B-476D-BD11-9D0B76A3FAAC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H="1" flipV="1">
              <a:off x="7030255" y="3994400"/>
              <a:ext cx="445710" cy="27000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E307E40E-0145-4A45-AD0C-6790D3C08D65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V="1">
              <a:off x="8306859" y="3994400"/>
              <a:ext cx="470260" cy="29361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6539BEAD-79A3-4910-B071-EE4C362C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3202" y="5012034"/>
              <a:ext cx="953775" cy="953775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97918715-E66A-4B54-8909-AF9C9CA8D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25221" y="5014555"/>
              <a:ext cx="957959" cy="954000"/>
            </a:xfrm>
            <a:prstGeom prst="rect">
              <a:avLst/>
            </a:prstGeom>
          </p:spPr>
        </p:pic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C5E90702-C0FB-4F26-97F8-B22177CDD83A}"/>
                </a:ext>
              </a:extLst>
            </p:cNvPr>
            <p:cNvGrpSpPr/>
            <p:nvPr/>
          </p:nvGrpSpPr>
          <p:grpSpPr>
            <a:xfrm>
              <a:off x="5968184" y="4857751"/>
              <a:ext cx="661216" cy="685799"/>
              <a:chOff x="5968184" y="4857751"/>
              <a:chExt cx="661216" cy="685799"/>
            </a:xfrm>
          </p:grpSpPr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B7AA21FB-1C6F-4F77-BE3C-50D9537E1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089" y="4857751"/>
                <a:ext cx="0" cy="6857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2616C3DB-C661-4F62-8E84-EBE16BB46F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8184" y="5531895"/>
                <a:ext cx="66121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786F804-06AA-4642-9B7D-254417822029}"/>
                </a:ext>
              </a:extLst>
            </p:cNvPr>
            <p:cNvGrpSpPr/>
            <p:nvPr/>
          </p:nvGrpSpPr>
          <p:grpSpPr>
            <a:xfrm flipH="1">
              <a:off x="9276534" y="4857750"/>
              <a:ext cx="661216" cy="685799"/>
              <a:chOff x="5968184" y="4857751"/>
              <a:chExt cx="661216" cy="685799"/>
            </a:xfrm>
          </p:grpSpPr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097C1CA2-757F-4A76-8DB4-8F549253B6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089" y="4857751"/>
                <a:ext cx="0" cy="6857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46B49D02-56F6-4242-8C5D-F35B48940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8184" y="5531895"/>
                <a:ext cx="66121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AECA727D-9C12-40D5-93FF-3BD9F1BAD47C}"/>
                </a:ext>
              </a:extLst>
            </p:cNvPr>
            <p:cNvCxnSpPr>
              <a:cxnSpLocks/>
            </p:cNvCxnSpPr>
            <p:nvPr/>
          </p:nvCxnSpPr>
          <p:spPr>
            <a:xfrm>
              <a:off x="6902450" y="3562350"/>
              <a:ext cx="20256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20" name="图片 119" descr="\documentclass{article}&#10;\usepackage{amsmath,amssymb,amsfonts}&#10;\usepackage{xcolor}&#10;\pagestyle{empty}&#10;\begin{document}&#10;&#10;$\mathrm{Li}^+\mathrm{(discharge)}$&#10;\end{document}" title="IguanaTex Picture Display">
              <a:extLst>
                <a:ext uri="{FF2B5EF4-FFF2-40B4-BE49-F238E27FC236}">
                  <a16:creationId xmlns:a16="http://schemas.microsoft.com/office/drawing/2014/main" id="{758AB85D-EDB8-4FCC-A221-1CC5330FE5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829" y="3270648"/>
              <a:ext cx="1424725" cy="256669"/>
            </a:xfrm>
            <a:prstGeom prst="rect">
              <a:avLst/>
            </a:prstGeom>
          </p:spPr>
        </p:pic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0BAC9F42-6433-435C-B850-D6BA4D1843A0}"/>
                </a:ext>
              </a:extLst>
            </p:cNvPr>
            <p:cNvSpPr/>
            <p:nvPr/>
          </p:nvSpPr>
          <p:spPr>
            <a:xfrm>
              <a:off x="4022587" y="2727702"/>
              <a:ext cx="198029" cy="2091948"/>
            </a:xfrm>
            <a:prstGeom prst="rect">
              <a:avLst/>
            </a:prstGeom>
            <a:solidFill>
              <a:srgbClr val="7E7E7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3" name="图片 122" descr="\documentclass{article}&#10;\usepackage{amsmath,amssymb,amsfonts}&#10;\usepackage{xcolor}&#10;\pagestyle{empty}&#10;\begin{document}&#10;$r$&#10;&#10;\end{document}" title="IguanaTex Picture Display">
              <a:extLst>
                <a:ext uri="{FF2B5EF4-FFF2-40B4-BE49-F238E27FC236}">
                  <a16:creationId xmlns:a16="http://schemas.microsoft.com/office/drawing/2014/main" id="{F4CFEB22-0575-4ECB-9AAE-5F03F5BC154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346" y="5474751"/>
              <a:ext cx="105143" cy="114286"/>
            </a:xfrm>
            <a:prstGeom prst="rect">
              <a:avLst/>
            </a:prstGeom>
          </p:spPr>
        </p:pic>
        <p:pic>
          <p:nvPicPr>
            <p:cNvPr id="126" name="图片 125" descr="\documentclass{article}&#10;\usepackage{amsmath,amssymb,amsfonts}&#10;\usepackage{xcolor}&#10;\pagestyle{empty}&#10;\begin{document}&#10;$r$&#10;&#10;\end{document}" title="IguanaTex Picture Display">
              <a:extLst>
                <a:ext uri="{FF2B5EF4-FFF2-40B4-BE49-F238E27FC236}">
                  <a16:creationId xmlns:a16="http://schemas.microsoft.com/office/drawing/2014/main" id="{F877F6CB-9F80-4CF8-8175-196BD19B876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5881" y="5479372"/>
              <a:ext cx="105143" cy="114286"/>
            </a:xfrm>
            <a:prstGeom prst="rect">
              <a:avLst/>
            </a:prstGeom>
          </p:spPr>
        </p:pic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051F43BC-9B74-4B8B-9CB0-ACE6063C8ED4}"/>
                </a:ext>
              </a:extLst>
            </p:cNvPr>
            <p:cNvGrpSpPr/>
            <p:nvPr/>
          </p:nvGrpSpPr>
          <p:grpSpPr>
            <a:xfrm>
              <a:off x="4221617" y="4890257"/>
              <a:ext cx="402127" cy="190245"/>
              <a:chOff x="4022587" y="4895432"/>
              <a:chExt cx="402127" cy="190245"/>
            </a:xfrm>
          </p:grpSpPr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88DC0403-15CE-446D-9FC5-01AEF119C701}"/>
                  </a:ext>
                </a:extLst>
              </p:cNvPr>
              <p:cNvCxnSpPr/>
              <p:nvPr/>
            </p:nvCxnSpPr>
            <p:spPr>
              <a:xfrm>
                <a:off x="4022587" y="4895432"/>
                <a:ext cx="0" cy="1902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直接箭头连接符 1023">
                <a:extLst>
                  <a:ext uri="{FF2B5EF4-FFF2-40B4-BE49-F238E27FC236}">
                    <a16:creationId xmlns:a16="http://schemas.microsoft.com/office/drawing/2014/main" id="{86D62954-D981-42D0-9AF2-1614BF6B957D}"/>
                  </a:ext>
                </a:extLst>
              </p:cNvPr>
              <p:cNvCxnSpPr/>
              <p:nvPr/>
            </p:nvCxnSpPr>
            <p:spPr>
              <a:xfrm>
                <a:off x="4022587" y="4990554"/>
                <a:ext cx="4021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图片 1027" descr="\documentclass{article}&#10;\usepackage{amsmath,amssymb,amsfonts}&#10;\usepackage{xcolor}&#10;\pagestyle{empty}&#10;\begin{document}&#10;$x$&#10;&#10;\end{document}" title="IguanaTex Picture Display">
              <a:extLst>
                <a:ext uri="{FF2B5EF4-FFF2-40B4-BE49-F238E27FC236}">
                  <a16:creationId xmlns:a16="http://schemas.microsoft.com/office/drawing/2014/main" id="{BB6D8DD2-8967-4ED6-9E42-0F823869581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49" y="4935814"/>
              <a:ext cx="128000" cy="114286"/>
            </a:xfrm>
            <a:prstGeom prst="rect">
              <a:avLst/>
            </a:prstGeom>
          </p:spPr>
        </p:pic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16FD9F22-DCE1-4CBF-B9B6-DCFAD82B0EF5}"/>
                </a:ext>
              </a:extLst>
            </p:cNvPr>
            <p:cNvSpPr/>
            <p:nvPr/>
          </p:nvSpPr>
          <p:spPr>
            <a:xfrm>
              <a:off x="11583479" y="2727702"/>
              <a:ext cx="198029" cy="2091948"/>
            </a:xfrm>
            <a:prstGeom prst="rect">
              <a:avLst/>
            </a:prstGeom>
            <a:solidFill>
              <a:srgbClr val="7E7E7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0" name="矩形 1029">
              <a:extLst>
                <a:ext uri="{FF2B5EF4-FFF2-40B4-BE49-F238E27FC236}">
                  <a16:creationId xmlns:a16="http://schemas.microsoft.com/office/drawing/2014/main" id="{5930496C-0610-43F9-A6C1-13C55EE52FBD}"/>
                </a:ext>
              </a:extLst>
            </p:cNvPr>
            <p:cNvSpPr/>
            <p:nvPr/>
          </p:nvSpPr>
          <p:spPr>
            <a:xfrm>
              <a:off x="7224047" y="2042398"/>
              <a:ext cx="1342175" cy="378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Helvetica Neue" panose="02000503040000020004" pitchFamily="50" charset="-52"/>
                </a:rPr>
                <a:t>Load</a:t>
              </a:r>
              <a:endParaRPr lang="zh-CN" altLang="en-US" b="1" dirty="0">
                <a:solidFill>
                  <a:schemeClr val="tx1"/>
                </a:solidFill>
                <a:latin typeface="Helvetica Neue" panose="02000503040000020004" pitchFamily="50" charset="-52"/>
              </a:endParaRPr>
            </a:p>
          </p:txBody>
        </p:sp>
        <p:cxnSp>
          <p:nvCxnSpPr>
            <p:cNvPr id="1032" name="直接连接符 1031">
              <a:extLst>
                <a:ext uri="{FF2B5EF4-FFF2-40B4-BE49-F238E27FC236}">
                  <a16:creationId xmlns:a16="http://schemas.microsoft.com/office/drawing/2014/main" id="{802FD73E-8A65-4C1B-A0C0-6DE58F95E19A}"/>
                </a:ext>
              </a:extLst>
            </p:cNvPr>
            <p:cNvCxnSpPr>
              <a:stCxn id="121" idx="1"/>
              <a:endCxn id="1030" idx="1"/>
            </p:cNvCxnSpPr>
            <p:nvPr/>
          </p:nvCxnSpPr>
          <p:spPr>
            <a:xfrm rot="10800000" flipH="1">
              <a:off x="4022587" y="2231678"/>
              <a:ext cx="3201460" cy="1541998"/>
            </a:xfrm>
            <a:prstGeom prst="bentConnector3">
              <a:avLst>
                <a:gd name="adj1" fmla="val -714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接连接符 1033">
              <a:extLst>
                <a:ext uri="{FF2B5EF4-FFF2-40B4-BE49-F238E27FC236}">
                  <a16:creationId xmlns:a16="http://schemas.microsoft.com/office/drawing/2014/main" id="{81BE7809-D42E-4F77-9284-242FDB1DE4DE}"/>
                </a:ext>
              </a:extLst>
            </p:cNvPr>
            <p:cNvCxnSpPr>
              <a:stCxn id="134" idx="3"/>
              <a:endCxn id="1030" idx="3"/>
            </p:cNvCxnSpPr>
            <p:nvPr/>
          </p:nvCxnSpPr>
          <p:spPr>
            <a:xfrm flipH="1" flipV="1">
              <a:off x="8566222" y="2231678"/>
              <a:ext cx="3215286" cy="1541998"/>
            </a:xfrm>
            <a:prstGeom prst="bentConnector3">
              <a:avLst>
                <a:gd name="adj1" fmla="val -711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7" name="组合 1036">
              <a:extLst>
                <a:ext uri="{FF2B5EF4-FFF2-40B4-BE49-F238E27FC236}">
                  <a16:creationId xmlns:a16="http://schemas.microsoft.com/office/drawing/2014/main" id="{46459913-09DF-4DBE-B19D-94813E1FB275}"/>
                </a:ext>
              </a:extLst>
            </p:cNvPr>
            <p:cNvGrpSpPr/>
            <p:nvPr/>
          </p:nvGrpSpPr>
          <p:grpSpPr>
            <a:xfrm>
              <a:off x="4967599" y="1932160"/>
              <a:ext cx="402127" cy="186258"/>
              <a:chOff x="4967599" y="1932160"/>
              <a:chExt cx="402127" cy="186258"/>
            </a:xfrm>
          </p:grpSpPr>
          <p:cxnSp>
            <p:nvCxnSpPr>
              <p:cNvPr id="140" name="直接箭头连接符 139">
                <a:extLst>
                  <a:ext uri="{FF2B5EF4-FFF2-40B4-BE49-F238E27FC236}">
                    <a16:creationId xmlns:a16="http://schemas.microsoft.com/office/drawing/2014/main" id="{E1EC7467-4727-41FD-8AED-539EC1A28DB7}"/>
                  </a:ext>
                </a:extLst>
              </p:cNvPr>
              <p:cNvCxnSpPr/>
              <p:nvPr/>
            </p:nvCxnSpPr>
            <p:spPr>
              <a:xfrm>
                <a:off x="4967599" y="2118418"/>
                <a:ext cx="4021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6" name="图片 1035" descr="\documentclass{article}&#10;\usepackage{amsmath,amssymb,amsfonts}&#10;\usepackage{xcolor}&#10;\pagestyle{empty}&#10;\begin{document}&#10;&#10;$e^-$&#10;\end{document}" title="IguanaTex Picture Display">
                <a:extLst>
                  <a:ext uri="{FF2B5EF4-FFF2-40B4-BE49-F238E27FC236}">
                    <a16:creationId xmlns:a16="http://schemas.microsoft.com/office/drawing/2014/main" id="{CA2759F5-826D-455B-A75B-D24AA033AE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0275" y="1932160"/>
                <a:ext cx="246857" cy="143238"/>
              </a:xfrm>
              <a:prstGeom prst="rect">
                <a:avLst/>
              </a:prstGeom>
            </p:spPr>
          </p:pic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8738B66-4159-42AD-9A42-39C8C75B7FD8}"/>
                </a:ext>
              </a:extLst>
            </p:cNvPr>
            <p:cNvGrpSpPr/>
            <p:nvPr/>
          </p:nvGrpSpPr>
          <p:grpSpPr>
            <a:xfrm>
              <a:off x="9981053" y="1926444"/>
              <a:ext cx="402127" cy="186258"/>
              <a:chOff x="4967599" y="1932160"/>
              <a:chExt cx="402127" cy="186258"/>
            </a:xfrm>
          </p:grpSpPr>
          <p:cxnSp>
            <p:nvCxnSpPr>
              <p:cNvPr id="147" name="直接箭头连接符 146">
                <a:extLst>
                  <a:ext uri="{FF2B5EF4-FFF2-40B4-BE49-F238E27FC236}">
                    <a16:creationId xmlns:a16="http://schemas.microsoft.com/office/drawing/2014/main" id="{D571916C-E820-451C-8BAA-C214F89E8EFE}"/>
                  </a:ext>
                </a:extLst>
              </p:cNvPr>
              <p:cNvCxnSpPr/>
              <p:nvPr/>
            </p:nvCxnSpPr>
            <p:spPr>
              <a:xfrm>
                <a:off x="4967599" y="2118418"/>
                <a:ext cx="4021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8" name="图片 147" descr="\documentclass{article}&#10;\usepackage{amsmath,amssymb,amsfonts}&#10;\usepackage{xcolor}&#10;\pagestyle{empty}&#10;\begin{document}&#10;&#10;$e^-$&#10;\end{document}" title="IguanaTex Picture Display">
                <a:extLst>
                  <a:ext uri="{FF2B5EF4-FFF2-40B4-BE49-F238E27FC236}">
                    <a16:creationId xmlns:a16="http://schemas.microsoft.com/office/drawing/2014/main" id="{A9205306-2F93-4EE3-837A-E45A9CF7DB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0275" y="1932160"/>
                <a:ext cx="246857" cy="143238"/>
              </a:xfrm>
              <a:prstGeom prst="rect">
                <a:avLst/>
              </a:prstGeom>
            </p:spPr>
          </p:pic>
        </p:grpSp>
        <p:cxnSp>
          <p:nvCxnSpPr>
            <p:cNvPr id="1039" name="直接箭头连接符 1038">
              <a:extLst>
                <a:ext uri="{FF2B5EF4-FFF2-40B4-BE49-F238E27FC236}">
                  <a16:creationId xmlns:a16="http://schemas.microsoft.com/office/drawing/2014/main" id="{086381EF-474C-4C6C-ADC2-3DBAF8772428}"/>
                </a:ext>
              </a:extLst>
            </p:cNvPr>
            <p:cNvCxnSpPr>
              <a:cxnSpLocks/>
            </p:cNvCxnSpPr>
            <p:nvPr/>
          </p:nvCxnSpPr>
          <p:spPr>
            <a:xfrm>
              <a:off x="4220616" y="6047033"/>
              <a:ext cx="28595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接箭头连接符 1043">
              <a:extLst>
                <a:ext uri="{FF2B5EF4-FFF2-40B4-BE49-F238E27FC236}">
                  <a16:creationId xmlns:a16="http://schemas.microsoft.com/office/drawing/2014/main" id="{E0E542A7-C196-4E96-94A3-CFC5554D1C22}"/>
                </a:ext>
              </a:extLst>
            </p:cNvPr>
            <p:cNvCxnSpPr/>
            <p:nvPr/>
          </p:nvCxnSpPr>
          <p:spPr>
            <a:xfrm>
              <a:off x="7080168" y="6047033"/>
              <a:ext cx="16385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箭头连接符 1045">
              <a:extLst>
                <a:ext uri="{FF2B5EF4-FFF2-40B4-BE49-F238E27FC236}">
                  <a16:creationId xmlns:a16="http://schemas.microsoft.com/office/drawing/2014/main" id="{E4415A27-EC2A-4E36-BED6-C6D99410DB1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758" y="6047033"/>
              <a:ext cx="28615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9425360C-CF0D-45CE-80A6-C96EF6523152}"/>
                </a:ext>
              </a:extLst>
            </p:cNvPr>
            <p:cNvSpPr txBox="1"/>
            <p:nvPr/>
          </p:nvSpPr>
          <p:spPr>
            <a:xfrm>
              <a:off x="4555532" y="6003360"/>
              <a:ext cx="2337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Helvetica Neue" panose="02000503040000020004" pitchFamily="50" charset="-52"/>
                </a:rPr>
                <a:t>Negative electrode</a:t>
              </a:r>
              <a:endParaRPr lang="zh-CN" altLang="en-US" sz="2000" dirty="0">
                <a:latin typeface="Helvetica Neue" panose="02000503040000020004" pitchFamily="50" charset="-52"/>
              </a:endParaRPr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408F7CA0-B366-42C9-BF34-B5F2E1D8F95A}"/>
                </a:ext>
              </a:extLst>
            </p:cNvPr>
            <p:cNvSpPr txBox="1"/>
            <p:nvPr/>
          </p:nvSpPr>
          <p:spPr>
            <a:xfrm>
              <a:off x="9101623" y="6002921"/>
              <a:ext cx="2228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Helvetica Neue" panose="02000503040000020004" pitchFamily="50" charset="-52"/>
                </a:rPr>
                <a:t>Positive electrode</a:t>
              </a:r>
              <a:endParaRPr lang="zh-CN" altLang="en-US" sz="2000" dirty="0">
                <a:latin typeface="Helvetica Neue" panose="02000503040000020004" pitchFamily="50" charset="-52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601EF410-2F7A-40FE-9C72-53D3641730C9}"/>
                </a:ext>
              </a:extLst>
            </p:cNvPr>
            <p:cNvSpPr txBox="1"/>
            <p:nvPr/>
          </p:nvSpPr>
          <p:spPr>
            <a:xfrm>
              <a:off x="7612121" y="6002921"/>
              <a:ext cx="712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Helvetica Neue" panose="02000503040000020004" pitchFamily="50" charset="-52"/>
                </a:rPr>
                <a:t>Sep.</a:t>
              </a:r>
              <a:endParaRPr lang="zh-CN" altLang="en-US" sz="2000" dirty="0">
                <a:latin typeface="Helvetica Neue" panose="02000503040000020004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71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95B6C432-B19E-485D-8D8E-AD482869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" y="98191"/>
            <a:ext cx="2994931" cy="24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6D14392-DCED-4117-8F93-D4A50D22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73" y="274733"/>
            <a:ext cx="2994931" cy="23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C1BA0E-4217-4022-AF2E-ED91DFB23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504" y="1288751"/>
            <a:ext cx="20034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982FF0CE-B0F7-49EE-97BC-9AA55F8DF64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2" b="3147"/>
          <a:stretch/>
        </p:blipFill>
        <p:spPr>
          <a:xfrm>
            <a:off x="3363096" y="85492"/>
            <a:ext cx="1558940" cy="168967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5E4402D-0EA8-4966-98B3-028FB971B6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27" y="78591"/>
            <a:ext cx="1323387" cy="1385760"/>
          </a:xfrm>
          <a:prstGeom prst="rect">
            <a:avLst/>
          </a:prstGeom>
        </p:spPr>
      </p:pic>
      <p:grpSp>
        <p:nvGrpSpPr>
          <p:cNvPr id="1062" name="组合 1061">
            <a:extLst>
              <a:ext uri="{FF2B5EF4-FFF2-40B4-BE49-F238E27FC236}">
                <a16:creationId xmlns:a16="http://schemas.microsoft.com/office/drawing/2014/main" id="{674BC132-E385-4DE9-8B48-D421B4DB9DB9}"/>
              </a:ext>
            </a:extLst>
          </p:cNvPr>
          <p:cNvGrpSpPr/>
          <p:nvPr/>
        </p:nvGrpSpPr>
        <p:grpSpPr>
          <a:xfrm>
            <a:off x="582072" y="2789182"/>
            <a:ext cx="11027855" cy="3942455"/>
            <a:chOff x="329187" y="2751972"/>
            <a:chExt cx="11027855" cy="3942455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AC683C3-6E56-4653-A608-9FA2A251DA29}"/>
                </a:ext>
              </a:extLst>
            </p:cNvPr>
            <p:cNvSpPr txBox="1"/>
            <p:nvPr/>
          </p:nvSpPr>
          <p:spPr>
            <a:xfrm>
              <a:off x="3048000" y="324433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C6051A60-AC48-4CDF-B1D4-ACBF78596957}"/>
                </a:ext>
              </a:extLst>
            </p:cNvPr>
            <p:cNvGrpSpPr/>
            <p:nvPr/>
          </p:nvGrpSpPr>
          <p:grpSpPr>
            <a:xfrm>
              <a:off x="329187" y="2773885"/>
              <a:ext cx="5720105" cy="3920542"/>
              <a:chOff x="4287495" y="2552956"/>
              <a:chExt cx="5720105" cy="3920542"/>
            </a:xfrm>
          </p:grpSpPr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FB84D0C5-1168-4A45-B226-81A6E945A007}"/>
                  </a:ext>
                </a:extLst>
              </p:cNvPr>
              <p:cNvSpPr/>
              <p:nvPr/>
            </p:nvSpPr>
            <p:spPr>
              <a:xfrm>
                <a:off x="4400166" y="2552956"/>
                <a:ext cx="5607434" cy="3756649"/>
              </a:xfrm>
              <a:custGeom>
                <a:avLst/>
                <a:gdLst>
                  <a:gd name="connsiteX0" fmla="*/ 0 w 5607434"/>
                  <a:gd name="connsiteY0" fmla="*/ 0 h 3756649"/>
                  <a:gd name="connsiteX1" fmla="*/ 5607434 w 5607434"/>
                  <a:gd name="connsiteY1" fmla="*/ 0 h 3756649"/>
                  <a:gd name="connsiteX2" fmla="*/ 5607434 w 5607434"/>
                  <a:gd name="connsiteY2" fmla="*/ 2135644 h 3756649"/>
                  <a:gd name="connsiteX3" fmla="*/ 5607434 w 5607434"/>
                  <a:gd name="connsiteY3" fmla="*/ 2135645 h 3756649"/>
                  <a:gd name="connsiteX4" fmla="*/ 5607434 w 5607434"/>
                  <a:gd name="connsiteY4" fmla="*/ 3756649 h 3756649"/>
                  <a:gd name="connsiteX5" fmla="*/ 2067551 w 5607434"/>
                  <a:gd name="connsiteY5" fmla="*/ 3756649 h 3756649"/>
                  <a:gd name="connsiteX6" fmla="*/ 2067551 w 5607434"/>
                  <a:gd name="connsiteY6" fmla="*/ 2135645 h 3756649"/>
                  <a:gd name="connsiteX7" fmla="*/ 0 w 5607434"/>
                  <a:gd name="connsiteY7" fmla="*/ 2135645 h 375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07434" h="3756649">
                    <a:moveTo>
                      <a:pt x="0" y="0"/>
                    </a:moveTo>
                    <a:lnTo>
                      <a:pt x="5607434" y="0"/>
                    </a:lnTo>
                    <a:lnTo>
                      <a:pt x="5607434" y="2135644"/>
                    </a:lnTo>
                    <a:lnTo>
                      <a:pt x="5607434" y="2135645"/>
                    </a:lnTo>
                    <a:lnTo>
                      <a:pt x="5607434" y="3756649"/>
                    </a:lnTo>
                    <a:lnTo>
                      <a:pt x="2067551" y="3756649"/>
                    </a:lnTo>
                    <a:lnTo>
                      <a:pt x="2067551" y="2135645"/>
                    </a:lnTo>
                    <a:lnTo>
                      <a:pt x="0" y="2135645"/>
                    </a:lnTo>
                    <a:close/>
                  </a:path>
                </a:pathLst>
              </a:custGeom>
              <a:solidFill>
                <a:srgbClr val="88CAD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4BA8D9EA-F02F-41A9-97F5-17F7753FE305}"/>
                  </a:ext>
                </a:extLst>
              </p:cNvPr>
              <p:cNvGrpSpPr/>
              <p:nvPr/>
            </p:nvGrpSpPr>
            <p:grpSpPr>
              <a:xfrm>
                <a:off x="4567788" y="3183364"/>
                <a:ext cx="1944564" cy="1372612"/>
                <a:chOff x="8143875" y="2447925"/>
                <a:chExt cx="1944564" cy="1372612"/>
              </a:xfrm>
            </p:grpSpPr>
            <p:sp>
              <p:nvSpPr>
                <p:cNvPr id="26" name="立方体 25">
                  <a:extLst>
                    <a:ext uri="{FF2B5EF4-FFF2-40B4-BE49-F238E27FC236}">
                      <a16:creationId xmlns:a16="http://schemas.microsoft.com/office/drawing/2014/main" id="{D2C9275F-832B-4060-9694-482D2AB9F298}"/>
                    </a:ext>
                  </a:extLst>
                </p:cNvPr>
                <p:cNvSpPr/>
                <p:nvPr/>
              </p:nvSpPr>
              <p:spPr>
                <a:xfrm>
                  <a:off x="8143875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立方体 29">
                  <a:extLst>
                    <a:ext uri="{FF2B5EF4-FFF2-40B4-BE49-F238E27FC236}">
                      <a16:creationId xmlns:a16="http://schemas.microsoft.com/office/drawing/2014/main" id="{D48F48D8-E63C-4E86-BBD8-2522AE564FD0}"/>
                    </a:ext>
                  </a:extLst>
                </p:cNvPr>
                <p:cNvSpPr/>
                <p:nvPr/>
              </p:nvSpPr>
              <p:spPr>
                <a:xfrm>
                  <a:off x="8380714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立方体 30">
                  <a:extLst>
                    <a:ext uri="{FF2B5EF4-FFF2-40B4-BE49-F238E27FC236}">
                      <a16:creationId xmlns:a16="http://schemas.microsoft.com/office/drawing/2014/main" id="{15513A1D-4E3D-46D5-9D25-8D178D705142}"/>
                    </a:ext>
                  </a:extLst>
                </p:cNvPr>
                <p:cNvSpPr/>
                <p:nvPr/>
              </p:nvSpPr>
              <p:spPr>
                <a:xfrm>
                  <a:off x="8617553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立方体 31">
                  <a:extLst>
                    <a:ext uri="{FF2B5EF4-FFF2-40B4-BE49-F238E27FC236}">
                      <a16:creationId xmlns:a16="http://schemas.microsoft.com/office/drawing/2014/main" id="{4A8519D2-30D6-4822-A534-B7176A0F4C77}"/>
                    </a:ext>
                  </a:extLst>
                </p:cNvPr>
                <p:cNvSpPr/>
                <p:nvPr/>
              </p:nvSpPr>
              <p:spPr>
                <a:xfrm>
                  <a:off x="8854392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立方体 32">
                  <a:extLst>
                    <a:ext uri="{FF2B5EF4-FFF2-40B4-BE49-F238E27FC236}">
                      <a16:creationId xmlns:a16="http://schemas.microsoft.com/office/drawing/2014/main" id="{923F54AD-AAE4-448E-85AE-9489F8419F06}"/>
                    </a:ext>
                  </a:extLst>
                </p:cNvPr>
                <p:cNvSpPr/>
                <p:nvPr/>
              </p:nvSpPr>
              <p:spPr>
                <a:xfrm>
                  <a:off x="9091231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立方体 33">
                  <a:extLst>
                    <a:ext uri="{FF2B5EF4-FFF2-40B4-BE49-F238E27FC236}">
                      <a16:creationId xmlns:a16="http://schemas.microsoft.com/office/drawing/2014/main" id="{3C186760-CD66-4D9B-A117-6189DF6C701F}"/>
                    </a:ext>
                  </a:extLst>
                </p:cNvPr>
                <p:cNvSpPr/>
                <p:nvPr/>
              </p:nvSpPr>
              <p:spPr>
                <a:xfrm>
                  <a:off x="9328069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CB4706F1-00F2-4431-8182-60313546D9AA}"/>
                    </a:ext>
                  </a:extLst>
                </p:cNvPr>
                <p:cNvGrpSpPr/>
                <p:nvPr/>
              </p:nvGrpSpPr>
              <p:grpSpPr>
                <a:xfrm>
                  <a:off x="8458857" y="2479246"/>
                  <a:ext cx="1280074" cy="292894"/>
                  <a:chOff x="8408856" y="2529247"/>
                  <a:chExt cx="1231459" cy="292894"/>
                </a:xfrm>
              </p:grpSpPr>
              <p:sp>
                <p:nvSpPr>
                  <p:cNvPr id="27" name="立方体 26">
                    <a:extLst>
                      <a:ext uri="{FF2B5EF4-FFF2-40B4-BE49-F238E27FC236}">
                        <a16:creationId xmlns:a16="http://schemas.microsoft.com/office/drawing/2014/main" id="{565ABB5D-5CAD-4905-8B9E-D7789D582E49}"/>
                      </a:ext>
                    </a:extLst>
                  </p:cNvPr>
                  <p:cNvSpPr/>
                  <p:nvPr/>
                </p:nvSpPr>
                <p:spPr>
                  <a:xfrm>
                    <a:off x="8408856" y="2529247"/>
                    <a:ext cx="1231459" cy="292894"/>
                  </a:xfrm>
                  <a:prstGeom prst="cube">
                    <a:avLst>
                      <a:gd name="adj" fmla="val 58333"/>
                    </a:avLst>
                  </a:prstGeom>
                  <a:solidFill>
                    <a:srgbClr val="FAF4D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03230ED3-DCD2-4C11-A98F-7599572AFCFA}"/>
                      </a:ext>
                    </a:extLst>
                  </p:cNvPr>
                  <p:cNvSpPr/>
                  <p:nvPr/>
                </p:nvSpPr>
                <p:spPr>
                  <a:xfrm>
                    <a:off x="8505975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FDAB004E-3FB6-4C34-8717-AFA72D6875CD}"/>
                      </a:ext>
                    </a:extLst>
                  </p:cNvPr>
                  <p:cNvSpPr/>
                  <p:nvPr/>
                </p:nvSpPr>
                <p:spPr>
                  <a:xfrm>
                    <a:off x="8659236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3F9121F7-9044-4C16-AC01-B0B677E40A1D}"/>
                      </a:ext>
                    </a:extLst>
                  </p:cNvPr>
                  <p:cNvSpPr/>
                  <p:nvPr/>
                </p:nvSpPr>
                <p:spPr>
                  <a:xfrm>
                    <a:off x="8812497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5914B12B-1E1E-407A-A7B3-9E4F03D7220D}"/>
                      </a:ext>
                    </a:extLst>
                  </p:cNvPr>
                  <p:cNvSpPr/>
                  <p:nvPr/>
                </p:nvSpPr>
                <p:spPr>
                  <a:xfrm>
                    <a:off x="8965758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14B7A36F-4C0C-47D6-9414-EDB1518F9A7D}"/>
                      </a:ext>
                    </a:extLst>
                  </p:cNvPr>
                  <p:cNvSpPr/>
                  <p:nvPr/>
                </p:nvSpPr>
                <p:spPr>
                  <a:xfrm>
                    <a:off x="9119019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BA13D49C-6072-4AF8-971B-29E6F748DF00}"/>
                      </a:ext>
                    </a:extLst>
                  </p:cNvPr>
                  <p:cNvSpPr/>
                  <p:nvPr/>
                </p:nvSpPr>
                <p:spPr>
                  <a:xfrm>
                    <a:off x="9272281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8138A69D-1E11-48E6-BA64-8D39D63078BB}"/>
                    </a:ext>
                  </a:extLst>
                </p:cNvPr>
                <p:cNvSpPr/>
                <p:nvPr/>
              </p:nvSpPr>
              <p:spPr>
                <a:xfrm>
                  <a:off x="9645650" y="2641600"/>
                  <a:ext cx="442789" cy="723454"/>
                </a:xfrm>
                <a:custGeom>
                  <a:avLst/>
                  <a:gdLst>
                    <a:gd name="connsiteX0" fmla="*/ 0 w 527050"/>
                    <a:gd name="connsiteY0" fmla="*/ 0 h 501650"/>
                    <a:gd name="connsiteX1" fmla="*/ 425450 w 527050"/>
                    <a:gd name="connsiteY1" fmla="*/ 165100 h 501650"/>
                    <a:gd name="connsiteX2" fmla="*/ 527050 w 527050"/>
                    <a:gd name="connsiteY2" fmla="*/ 501650 h 501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7050" h="501650">
                      <a:moveTo>
                        <a:pt x="0" y="0"/>
                      </a:moveTo>
                      <a:cubicBezTo>
                        <a:pt x="168804" y="40746"/>
                        <a:pt x="337608" y="81492"/>
                        <a:pt x="425450" y="165100"/>
                      </a:cubicBezTo>
                      <a:cubicBezTo>
                        <a:pt x="513292" y="248708"/>
                        <a:pt x="498475" y="421217"/>
                        <a:pt x="527050" y="501650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B7C3725D-D128-45D5-A572-23C98405F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87495" y="4749570"/>
                <a:ext cx="2118537" cy="1723928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5BCCC6EB-93EF-4C5C-B3F6-4E6F93046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24997" y="3100233"/>
                <a:ext cx="2768748" cy="1538875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0975DDB-33B3-4584-A6FA-9D64A0A8EC42}"/>
                  </a:ext>
                </a:extLst>
              </p:cNvPr>
              <p:cNvSpPr/>
              <p:nvPr/>
            </p:nvSpPr>
            <p:spPr>
              <a:xfrm>
                <a:off x="6543807" y="4913683"/>
                <a:ext cx="3349938" cy="700014"/>
              </a:xfrm>
              <a:prstGeom prst="rect">
                <a:avLst/>
              </a:prstGeom>
              <a:solidFill>
                <a:srgbClr val="FBCAC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2" name="图片 71" descr="\documentclass{article}&#10;\usepackage{amsmath,amssymb,amsfonts}&#10;\usepackage{xcolor}&#10;\pagestyle{empty}&#10;\begin{document}&#10;\begin{equation*}&#10;S_i = \frac{\mathrm{Var}_{\theta_i}\left[\mathbb{E}(Y \mid \theta_i)\right]}&#10;{ \mathrm{Var}(Y)}, S_{T_i} =&#10;\frac{\displaystyle \mathbb{E}_{\theta_{\sim i}}\bigl[\mathrm{Var}(Y \mid \theta_{\sim i})\bigr]}&#10;{\displaystyle \mathrm{Var}(Y)}&#10;\end{equation*}&#10;&#10;\end{document}" title="IguanaTex Picture Display">
                <a:extLst>
                  <a:ext uri="{FF2B5EF4-FFF2-40B4-BE49-F238E27FC236}">
                    <a16:creationId xmlns:a16="http://schemas.microsoft.com/office/drawing/2014/main" id="{339DFEDA-086C-44DA-AC28-3128658C2B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5698" y="4976713"/>
                <a:ext cx="3226156" cy="390036"/>
              </a:xfrm>
              <a:prstGeom prst="rect">
                <a:avLst/>
              </a:prstGeom>
            </p:spPr>
          </p:pic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CE958A6-344A-49B8-AC89-37B6AE03ADCD}"/>
                  </a:ext>
                </a:extLst>
              </p:cNvPr>
              <p:cNvSpPr/>
              <p:nvPr/>
            </p:nvSpPr>
            <p:spPr>
              <a:xfrm>
                <a:off x="6543807" y="5771747"/>
                <a:ext cx="3349938" cy="499669"/>
              </a:xfrm>
              <a:prstGeom prst="rect">
                <a:avLst/>
              </a:prstGeom>
              <a:solidFill>
                <a:srgbClr val="FBCAC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3C2545A9-CA1E-45EF-827E-78C45EE789C3}"/>
                  </a:ext>
                </a:extLst>
              </p:cNvPr>
              <p:cNvSpPr txBox="1"/>
              <p:nvPr/>
            </p:nvSpPr>
            <p:spPr>
              <a:xfrm>
                <a:off x="7572042" y="5329069"/>
                <a:ext cx="14334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Helvetica Neue" panose="02000503040000020004" pitchFamily="50" charset="-52"/>
                  </a:rPr>
                  <a:t>Sobol Indices</a:t>
                </a:r>
                <a:endParaRPr lang="zh-CN" altLang="en-US" sz="16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8359E5A0-F112-4E92-8861-9F6EC2EE8AAC}"/>
                  </a:ext>
                </a:extLst>
              </p:cNvPr>
              <p:cNvSpPr txBox="1"/>
              <p:nvPr/>
            </p:nvSpPr>
            <p:spPr>
              <a:xfrm>
                <a:off x="6561336" y="4613900"/>
                <a:ext cx="32383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latin typeface="Helvetica Neue" panose="02000503040000020004" pitchFamily="50" charset="-52"/>
                  </a:rPr>
                  <a:t>Cross-condition Sensitivity Analysis</a:t>
                </a:r>
                <a:endParaRPr lang="zh-CN" altLang="en-US" sz="1400" b="1" dirty="0">
                  <a:latin typeface="Helvetica Neue" panose="02000503040000020004" pitchFamily="50" charset="-52"/>
                </a:endParaRPr>
              </a:p>
            </p:txBody>
          </p:sp>
          <p:pic>
            <p:nvPicPr>
              <p:cNvPr id="78" name="图片 77" descr="\documentclass{article}&#10;\usepackage{amsmath,amssymb,amsfonts}&#10;\usepackage{xcolor}&#10;\pagestyle{empty}&#10;\begin{document}&#10;\begin{equation*}&#10;Y_{\text{multi}}  = w_1 Y_{C_1} + w_2 Y_{C_2} + \ldots + w_m Y_{C_m}&#10;\end{equation*}&#10;&#10;\end{document}" title="IguanaTex Picture Display">
                <a:extLst>
                  <a:ext uri="{FF2B5EF4-FFF2-40B4-BE49-F238E27FC236}">
                    <a16:creationId xmlns:a16="http://schemas.microsoft.com/office/drawing/2014/main" id="{CFE1EC17-C5D3-45C3-AD7F-B3DB2401ED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1538" y="5850014"/>
                <a:ext cx="3272207" cy="176353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4C5ECFF9-4154-42EA-89AF-499941CA851A}"/>
                  </a:ext>
                </a:extLst>
              </p:cNvPr>
              <p:cNvSpPr txBox="1"/>
              <p:nvPr/>
            </p:nvSpPr>
            <p:spPr>
              <a:xfrm>
                <a:off x="7094828" y="5979913"/>
                <a:ext cx="23878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Helvetica Neue" panose="02000503040000020004" pitchFamily="50" charset="-52"/>
                  </a:rPr>
                  <a:t>Weighted Error Criterion</a:t>
                </a:r>
                <a:endParaRPr lang="zh-CN" altLang="en-US" sz="1600" dirty="0">
                  <a:latin typeface="Helvetica Neue" panose="02000503040000020004" pitchFamily="50" charset="-52"/>
                </a:endParaRPr>
              </a:p>
            </p:txBody>
          </p: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F41BF4F0-1E88-40E9-9742-D96F46A8BA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776" y="5620948"/>
                <a:ext cx="1" cy="1440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B05FAF05-DE9A-4260-9E10-B75995B20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60306" y="5499103"/>
                <a:ext cx="20741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2A702FAB-122B-4876-BA7F-159CC254109C}"/>
                  </a:ext>
                </a:extLst>
              </p:cNvPr>
              <p:cNvSpPr txBox="1"/>
              <p:nvPr/>
            </p:nvSpPr>
            <p:spPr>
              <a:xfrm>
                <a:off x="5226368" y="2574230"/>
                <a:ext cx="42787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latin typeface="Helvetica Neue" panose="02000503040000020004" pitchFamily="50" charset="-52"/>
                  </a:rPr>
                  <a:t>DFN Battery Modeling with Real Discharge Data</a:t>
                </a:r>
                <a:endParaRPr lang="zh-CN" altLang="en-US" sz="1400" b="1" dirty="0">
                  <a:latin typeface="Helvetica Neue" panose="02000503040000020004" pitchFamily="50" charset="-52"/>
                </a:endParaRPr>
              </a:p>
            </p:txBody>
          </p: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7FF58176-328B-4F13-B127-0234AC039F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0857" y="3837614"/>
                <a:ext cx="473290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4EE41B6-DC01-40A4-8D2B-DE48311322DF}"/>
                  </a:ext>
                </a:extLst>
              </p:cNvPr>
              <p:cNvSpPr txBox="1"/>
              <p:nvPr/>
            </p:nvSpPr>
            <p:spPr>
              <a:xfrm>
                <a:off x="4590897" y="2824825"/>
                <a:ext cx="20960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Helvetica Neue" panose="02000503040000020004" pitchFamily="50" charset="-52"/>
                  </a:rPr>
                  <a:t>Large-format Battery</a:t>
                </a:r>
                <a:endParaRPr lang="zh-CN" altLang="en-US" sz="16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7FA7FF48-C623-461B-A10D-1AC98BD2E524}"/>
                  </a:ext>
                </a:extLst>
              </p:cNvPr>
              <p:cNvSpPr txBox="1"/>
              <p:nvPr/>
            </p:nvSpPr>
            <p:spPr>
              <a:xfrm rot="18809659">
                <a:off x="5926005" y="3691748"/>
                <a:ext cx="5100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dirty="0">
                    <a:latin typeface="Helvetica Neue" panose="02000503040000020004" pitchFamily="50" charset="-52"/>
                  </a:rPr>
                  <a:t>280 Ah</a:t>
                </a:r>
                <a:endParaRPr lang="zh-CN" altLang="en-US" sz="8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95FCBD71-0773-4C80-9CCE-E84318D931B4}"/>
                  </a:ext>
                </a:extLst>
              </p:cNvPr>
              <p:cNvSpPr txBox="1"/>
              <p:nvPr/>
            </p:nvSpPr>
            <p:spPr>
              <a:xfrm>
                <a:off x="7759807" y="2808455"/>
                <a:ext cx="14991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Helvetica Neue" panose="02000503040000020004" pitchFamily="50" charset="-52"/>
                  </a:rPr>
                  <a:t>DFN Modeling</a:t>
                </a:r>
                <a:endParaRPr lang="zh-CN" altLang="en-US" sz="1600" dirty="0">
                  <a:latin typeface="Helvetica Neue" panose="02000503040000020004" pitchFamily="50" charset="-52"/>
                </a:endParaRPr>
              </a:p>
            </p:txBody>
          </p:sp>
        </p:grp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F00B9AD-38E0-45C8-80E9-BC40761CB3AA}"/>
                </a:ext>
              </a:extLst>
            </p:cNvPr>
            <p:cNvSpPr/>
            <p:nvPr/>
          </p:nvSpPr>
          <p:spPr>
            <a:xfrm>
              <a:off x="6330972" y="2767812"/>
              <a:ext cx="5014709" cy="1110591"/>
            </a:xfrm>
            <a:prstGeom prst="rect">
              <a:avLst/>
            </a:prstGeom>
            <a:solidFill>
              <a:srgbClr val="E2B1B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1D548FA6-7284-4C67-8EDD-6896E746C5E1}"/>
                </a:ext>
              </a:extLst>
            </p:cNvPr>
            <p:cNvSpPr txBox="1"/>
            <p:nvPr/>
          </p:nvSpPr>
          <p:spPr>
            <a:xfrm>
              <a:off x="2557919" y="3718964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Helvetica Neue" panose="02000503040000020004" pitchFamily="50" charset="-52"/>
                </a:rPr>
                <a:t>Data</a:t>
              </a:r>
              <a:endParaRPr lang="zh-CN" altLang="en-US" sz="1600" dirty="0">
                <a:latin typeface="Helvetica Neue" panose="02000503040000020004" pitchFamily="50" charset="-5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C78AA92-DC3F-42CB-8F7B-4B7A04E5BFDC}"/>
                </a:ext>
              </a:extLst>
            </p:cNvPr>
            <p:cNvSpPr txBox="1"/>
            <p:nvPr/>
          </p:nvSpPr>
          <p:spPr>
            <a:xfrm>
              <a:off x="6475805" y="2788983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Helvetica Neue" panose="02000503040000020004" pitchFamily="50" charset="-52"/>
                </a:rPr>
                <a:t>Region-Aware Min-Max Formulation</a:t>
              </a:r>
              <a:endParaRPr lang="zh-CN" altLang="en-US" sz="1400" b="1" dirty="0">
                <a:latin typeface="Helvetica Neue" panose="02000503040000020004" pitchFamily="50" charset="-52"/>
              </a:endParaRPr>
            </a:p>
          </p:txBody>
        </p:sp>
        <p:pic>
          <p:nvPicPr>
            <p:cNvPr id="110" name="图片 109" descr="\documentclass{article}&#10;\usepackage{amsmath,amssymb,amsfonts}&#10;\usepackage{xcolor}&#10;\pagestyle{empty}&#10;\begin{document}&#10;\begin{equation*}&#10;\begin{aligned}&#10;\boldsymbol{\theta}^* =&amp; \arg\min_{\boldsymbol{\theta} \in \Theta} \max_{i \in \{1,2,\ldots,m\}} J(\boldsymbol{\theta}, \mathcal{D}_{C_i}) \\&#10;\text{subject to\quad} &amp;J(\boldsymbol{\theta}, \mathcal{D}_{C_i}^{\text{high}}) \leq \epsilon_{\text{high}},\;&#10;J(\boldsymbol{\theta}, \mathcal{D}_{C_i}^{\text{low}}) \leq \epsilon_{\text{low}}&#10;\end{aligned}&#10;\end{equation*}&#10;&#10;\end{document}" title="IguanaTex Picture Display">
              <a:extLst>
                <a:ext uri="{FF2B5EF4-FFF2-40B4-BE49-F238E27FC236}">
                  <a16:creationId xmlns:a16="http://schemas.microsoft.com/office/drawing/2014/main" id="{58BAA0A7-7934-4E12-8A00-5BF39376722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616" y="3140784"/>
              <a:ext cx="3442932" cy="559717"/>
            </a:xfrm>
            <a:prstGeom prst="rect">
              <a:avLst/>
            </a:prstGeom>
          </p:spPr>
        </p:pic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7EB233B9-DBBB-4043-929D-4DA98C9AC664}"/>
                </a:ext>
              </a:extLst>
            </p:cNvPr>
            <p:cNvGrpSpPr/>
            <p:nvPr/>
          </p:nvGrpSpPr>
          <p:grpSpPr>
            <a:xfrm>
              <a:off x="9825438" y="2751972"/>
              <a:ext cx="1489639" cy="1142959"/>
              <a:chOff x="7023944" y="3999647"/>
              <a:chExt cx="1489639" cy="1142959"/>
            </a:xfrm>
          </p:grpSpPr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93D9C282-CDBB-47ED-B572-0514E21B935A}"/>
                  </a:ext>
                </a:extLst>
              </p:cNvPr>
              <p:cNvCxnSpPr/>
              <p:nvPr/>
            </p:nvCxnSpPr>
            <p:spPr>
              <a:xfrm flipV="1">
                <a:off x="7248685" y="4067612"/>
                <a:ext cx="0" cy="91298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D843380D-5463-4737-8174-F023454F4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0748" y="4970499"/>
                <a:ext cx="127283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C0F1C297-B1D2-42EA-BC4F-49D791AA4206}"/>
                  </a:ext>
                </a:extLst>
              </p:cNvPr>
              <p:cNvSpPr/>
              <p:nvPr/>
            </p:nvSpPr>
            <p:spPr>
              <a:xfrm>
                <a:off x="7329488" y="4238129"/>
                <a:ext cx="976312" cy="633909"/>
              </a:xfrm>
              <a:custGeom>
                <a:avLst/>
                <a:gdLst>
                  <a:gd name="connsiteX0" fmla="*/ 0 w 976312"/>
                  <a:gd name="connsiteY0" fmla="*/ 496 h 633909"/>
                  <a:gd name="connsiteX1" fmla="*/ 485775 w 976312"/>
                  <a:gd name="connsiteY1" fmla="*/ 24309 h 633909"/>
                  <a:gd name="connsiteX2" fmla="*/ 781050 w 976312"/>
                  <a:gd name="connsiteY2" fmla="*/ 157659 h 633909"/>
                  <a:gd name="connsiteX3" fmla="*/ 976312 w 976312"/>
                  <a:gd name="connsiteY3" fmla="*/ 633909 h 63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6312" h="633909">
                    <a:moveTo>
                      <a:pt x="0" y="496"/>
                    </a:moveTo>
                    <a:cubicBezTo>
                      <a:pt x="177800" y="-695"/>
                      <a:pt x="355600" y="-1885"/>
                      <a:pt x="485775" y="24309"/>
                    </a:cubicBezTo>
                    <a:cubicBezTo>
                      <a:pt x="615950" y="50503"/>
                      <a:pt x="699294" y="56059"/>
                      <a:pt x="781050" y="157659"/>
                    </a:cubicBezTo>
                    <a:cubicBezTo>
                      <a:pt x="862806" y="259259"/>
                      <a:pt x="892968" y="567234"/>
                      <a:pt x="976312" y="63390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EA3E66BE-7D00-4368-A1EA-ABFF3D83AC33}"/>
                  </a:ext>
                </a:extLst>
              </p:cNvPr>
              <p:cNvSpPr/>
              <p:nvPr/>
            </p:nvSpPr>
            <p:spPr>
              <a:xfrm>
                <a:off x="7329488" y="4294822"/>
                <a:ext cx="985837" cy="386716"/>
              </a:xfrm>
              <a:custGeom>
                <a:avLst/>
                <a:gdLst>
                  <a:gd name="connsiteX0" fmla="*/ 0 w 985837"/>
                  <a:gd name="connsiteY0" fmla="*/ 15241 h 386716"/>
                  <a:gd name="connsiteX1" fmla="*/ 323850 w 985837"/>
                  <a:gd name="connsiteY1" fmla="*/ 953 h 386716"/>
                  <a:gd name="connsiteX2" fmla="*/ 681037 w 985837"/>
                  <a:gd name="connsiteY2" fmla="*/ 39053 h 386716"/>
                  <a:gd name="connsiteX3" fmla="*/ 919162 w 985837"/>
                  <a:gd name="connsiteY3" fmla="*/ 305753 h 386716"/>
                  <a:gd name="connsiteX4" fmla="*/ 985837 w 985837"/>
                  <a:gd name="connsiteY4" fmla="*/ 386716 h 38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837" h="386716">
                    <a:moveTo>
                      <a:pt x="0" y="15241"/>
                    </a:moveTo>
                    <a:cubicBezTo>
                      <a:pt x="105172" y="6112"/>
                      <a:pt x="210344" y="-3016"/>
                      <a:pt x="323850" y="953"/>
                    </a:cubicBezTo>
                    <a:cubicBezTo>
                      <a:pt x="437356" y="4922"/>
                      <a:pt x="581818" y="-11747"/>
                      <a:pt x="681037" y="39053"/>
                    </a:cubicBezTo>
                    <a:cubicBezTo>
                      <a:pt x="780256" y="89853"/>
                      <a:pt x="868362" y="247809"/>
                      <a:pt x="919162" y="305753"/>
                    </a:cubicBezTo>
                    <a:cubicBezTo>
                      <a:pt x="969962" y="363697"/>
                      <a:pt x="977899" y="375206"/>
                      <a:pt x="985837" y="386716"/>
                    </a:cubicBezTo>
                  </a:path>
                </a:pathLst>
              </a:custGeom>
              <a:no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7D9F18E-0317-43BF-B72D-DDE908EF03AE}"/>
                  </a:ext>
                </a:extLst>
              </p:cNvPr>
              <p:cNvSpPr txBox="1"/>
              <p:nvPr/>
            </p:nvSpPr>
            <p:spPr>
              <a:xfrm>
                <a:off x="7958801" y="3999647"/>
                <a:ext cx="532518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b="1" dirty="0">
                    <a:latin typeface="Helvetica Neue" panose="02000503040000020004" pitchFamily="50" charset="-52"/>
                  </a:rPr>
                  <a:t>Experiment</a:t>
                </a:r>
                <a:endParaRPr lang="zh-CN" altLang="en-US" sz="500" b="1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32CE5FFD-F3F6-46CE-B6A2-789B3912F1B6}"/>
                  </a:ext>
                </a:extLst>
              </p:cNvPr>
              <p:cNvSpPr txBox="1"/>
              <p:nvPr/>
            </p:nvSpPr>
            <p:spPr>
              <a:xfrm>
                <a:off x="7958801" y="4101992"/>
                <a:ext cx="532518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b="1" dirty="0">
                    <a:latin typeface="Helvetica Neue" panose="02000503040000020004" pitchFamily="50" charset="-52"/>
                  </a:rPr>
                  <a:t>Simulation</a:t>
                </a:r>
                <a:endParaRPr lang="zh-CN" altLang="en-US" sz="500" b="1" dirty="0">
                  <a:latin typeface="Helvetica Neue" panose="02000503040000020004" pitchFamily="50" charset="-52"/>
                </a:endParaRPr>
              </a:p>
            </p:txBody>
          </p: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B3C95C0B-0F55-4445-80F9-98C11F77FB3B}"/>
                  </a:ext>
                </a:extLst>
              </p:cNvPr>
              <p:cNvGrpSpPr/>
              <p:nvPr/>
            </p:nvGrpSpPr>
            <p:grpSpPr>
              <a:xfrm>
                <a:off x="7860884" y="4088653"/>
                <a:ext cx="144000" cy="101960"/>
                <a:chOff x="7860884" y="4088653"/>
                <a:chExt cx="144000" cy="101960"/>
              </a:xfrm>
            </p:grpSpPr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BD726B9D-00DB-42C0-AF4A-727A7E758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0884" y="4088653"/>
                  <a:ext cx="144000" cy="0"/>
                </a:xfrm>
                <a:prstGeom prst="line">
                  <a:avLst/>
                </a:prstGeom>
                <a:ln w="19050">
                  <a:solidFill>
                    <a:srgbClr val="2F5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" name="组合 122">
                  <a:extLst>
                    <a:ext uri="{FF2B5EF4-FFF2-40B4-BE49-F238E27FC236}">
                      <a16:creationId xmlns:a16="http://schemas.microsoft.com/office/drawing/2014/main" id="{F783ECAA-A9F8-4BFB-B744-8336855E09ED}"/>
                    </a:ext>
                  </a:extLst>
                </p:cNvPr>
                <p:cNvGrpSpPr/>
                <p:nvPr/>
              </p:nvGrpSpPr>
              <p:grpSpPr>
                <a:xfrm>
                  <a:off x="7860884" y="4190613"/>
                  <a:ext cx="144000" cy="0"/>
                  <a:chOff x="7756515" y="4192993"/>
                  <a:chExt cx="259436" cy="0"/>
                </a:xfrm>
              </p:grpSpPr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BF9660CC-2DBA-42C5-A52C-1F3EA5BDFB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1651" y="4192993"/>
                    <a:ext cx="114300" cy="0"/>
                  </a:xfrm>
                  <a:prstGeom prst="line">
                    <a:avLst/>
                  </a:prstGeom>
                  <a:ln w="19050">
                    <a:solidFill>
                      <a:srgbClr val="A9D1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连接符 124">
                    <a:extLst>
                      <a:ext uri="{FF2B5EF4-FFF2-40B4-BE49-F238E27FC236}">
                        <a16:creationId xmlns:a16="http://schemas.microsoft.com/office/drawing/2014/main" id="{27EFBD65-2E8C-4494-8967-C3620DB0F1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56515" y="4192993"/>
                    <a:ext cx="114300" cy="0"/>
                  </a:xfrm>
                  <a:prstGeom prst="line">
                    <a:avLst/>
                  </a:prstGeom>
                  <a:ln w="19050">
                    <a:solidFill>
                      <a:srgbClr val="A9D1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636529E7-1090-4D84-9020-85ECB73F34BB}"/>
                  </a:ext>
                </a:extLst>
              </p:cNvPr>
              <p:cNvSpPr txBox="1"/>
              <p:nvPr/>
            </p:nvSpPr>
            <p:spPr>
              <a:xfrm>
                <a:off x="7615379" y="4942551"/>
                <a:ext cx="4988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Time (s)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1701A968-216B-4A8F-B066-8BB361AF7267}"/>
                  </a:ext>
                </a:extLst>
              </p:cNvPr>
              <p:cNvSpPr txBox="1"/>
              <p:nvPr/>
            </p:nvSpPr>
            <p:spPr>
              <a:xfrm rot="16200000">
                <a:off x="6816836" y="4445237"/>
                <a:ext cx="6142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Voltage (V)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024" name="矩形 1023">
                <a:extLst>
                  <a:ext uri="{FF2B5EF4-FFF2-40B4-BE49-F238E27FC236}">
                    <a16:creationId xmlns:a16="http://schemas.microsoft.com/office/drawing/2014/main" id="{ECB8271B-AF3F-4E83-BCBE-1262C835916F}"/>
                  </a:ext>
                </a:extLst>
              </p:cNvPr>
              <p:cNvSpPr/>
              <p:nvPr/>
            </p:nvSpPr>
            <p:spPr>
              <a:xfrm>
                <a:off x="7329488" y="4168924"/>
                <a:ext cx="178590" cy="18637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84F6B551-482F-4F1D-B190-03DCEC7EF342}"/>
                  </a:ext>
                </a:extLst>
              </p:cNvPr>
              <p:cNvSpPr/>
              <p:nvPr/>
            </p:nvSpPr>
            <p:spPr>
              <a:xfrm>
                <a:off x="8143876" y="4457885"/>
                <a:ext cx="171450" cy="41026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0313D8C0-B1AD-498F-B50F-9EA175819DC8}"/>
                  </a:ext>
                </a:extLst>
              </p:cNvPr>
              <p:cNvSpPr txBox="1"/>
              <p:nvPr/>
            </p:nvSpPr>
            <p:spPr>
              <a:xfrm>
                <a:off x="7248284" y="4321422"/>
                <a:ext cx="596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Low-SOC Region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9A9A85A5-B562-47F0-AD1E-48CD7083F0C0}"/>
                  </a:ext>
                </a:extLst>
              </p:cNvPr>
              <p:cNvSpPr txBox="1"/>
              <p:nvPr/>
            </p:nvSpPr>
            <p:spPr>
              <a:xfrm>
                <a:off x="7625995" y="4626110"/>
                <a:ext cx="596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High-SOC Region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5AADD11B-9DE0-4084-AEFD-1FDDA4CFA517}"/>
                </a:ext>
              </a:extLst>
            </p:cNvPr>
            <p:cNvGrpSpPr/>
            <p:nvPr/>
          </p:nvGrpSpPr>
          <p:grpSpPr>
            <a:xfrm>
              <a:off x="6342333" y="4003217"/>
              <a:ext cx="5014709" cy="1414833"/>
              <a:chOff x="6342333" y="3969876"/>
              <a:chExt cx="5014709" cy="1414833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38F4C46A-3DFA-4F04-ADF4-E82DB94A4751}"/>
                  </a:ext>
                </a:extLst>
              </p:cNvPr>
              <p:cNvSpPr/>
              <p:nvPr/>
            </p:nvSpPr>
            <p:spPr>
              <a:xfrm>
                <a:off x="6342333" y="3986927"/>
                <a:ext cx="5014709" cy="1397782"/>
              </a:xfrm>
              <a:prstGeom prst="rect">
                <a:avLst/>
              </a:prstGeom>
              <a:solidFill>
                <a:srgbClr val="E2B1B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814A2CF6-D25E-4A4D-9212-33BEAADE12D6}"/>
                  </a:ext>
                </a:extLst>
              </p:cNvPr>
              <p:cNvSpPr txBox="1"/>
              <p:nvPr/>
            </p:nvSpPr>
            <p:spPr>
              <a:xfrm>
                <a:off x="6499098" y="3969876"/>
                <a:ext cx="48579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>
                    <a:latin typeface="Helvetica Neue" panose="02000503040000020004" pitchFamily="50" charset="-52"/>
                  </a:rPr>
                  <a:t>T</a:t>
                </a:r>
                <a:r>
                  <a:rPr lang="zh-CN" altLang="en-US" sz="1400" b="1" dirty="0">
                    <a:latin typeface="Helvetica Neue" panose="02000503040000020004" pitchFamily="50" charset="-52"/>
                  </a:rPr>
                  <a:t>rust Region based Constrained Bayesian Optimization</a:t>
                </a:r>
              </a:p>
            </p:txBody>
          </p:sp>
          <p:pic>
            <p:nvPicPr>
              <p:cNvPr id="1031" name="图片 1030" descr="\documentclass{article}&#10;\usepackage{amsmath,amssymb,amsfonts}&#10;\usepackage{xcolor}&#10;\pagestyle{empty}&#10;\begin{document}&#10;    \begin{equation*}&#10;      f(\boldsymbol{\theta}) \sim \mathcal{GP}\bigl(m_f(\boldsymbol{\theta}),\,k_f(\boldsymbol{\theta},\boldsymbol{\theta}')\bigr),&#10;      \quad&#10;      c_j(\boldsymbol{\theta}) \sim \mathcal{GP}\bigl(m_{c_j}(\boldsymbol{\theta}),\,k_{c_j}(\boldsymbol{\theta},\boldsymbol{\theta}')\bigr)&#10;    \end{equation*}&#10;&#10;\end{document}" title="IguanaTex Picture Display">
                <a:extLst>
                  <a:ext uri="{FF2B5EF4-FFF2-40B4-BE49-F238E27FC236}">
                    <a16:creationId xmlns:a16="http://schemas.microsoft.com/office/drawing/2014/main" id="{1D12A3A3-F1A6-43C6-ACBA-A4D68F7C878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9675" y="4345934"/>
                <a:ext cx="4308895" cy="187507"/>
              </a:xfrm>
              <a:prstGeom prst="rect">
                <a:avLst/>
              </a:prstGeom>
            </p:spPr>
          </p:pic>
          <p:pic>
            <p:nvPicPr>
              <p:cNvPr id="1039" name="图片 1038" descr="\documentclass{article}&#10;\usepackage{amsmath,amssymb,amsfonts}&#10;\usepackage{xcolor}&#10;\pagestyle{empty}&#10;\begin{document}&#10;    \begin{equation*}&#10;      L_{k+1} = \min\{2 L_k,\,L_{\max}\},\quad n_s\leftarrow 0,\quad L_{k+1} = L_k/2,\quad n_f\leftarrow 0.&#10;    \end{equation*}&#10;&#10;\end{document}" title="IguanaTex Picture Display">
                <a:extLst>
                  <a:ext uri="{FF2B5EF4-FFF2-40B4-BE49-F238E27FC236}">
                    <a16:creationId xmlns:a16="http://schemas.microsoft.com/office/drawing/2014/main" id="{9F9C4038-6C0C-4A66-868D-FC433D23A6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6304" y="4879647"/>
                <a:ext cx="3975636" cy="153690"/>
              </a:xfrm>
              <a:prstGeom prst="rect">
                <a:avLst/>
              </a:prstGeom>
            </p:spPr>
          </p:pic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3575CAC-FF8F-4AD5-968C-0C4871438E8E}"/>
                  </a:ext>
                </a:extLst>
              </p:cNvPr>
              <p:cNvSpPr txBox="1"/>
              <p:nvPr/>
            </p:nvSpPr>
            <p:spPr>
              <a:xfrm>
                <a:off x="7649910" y="4526171"/>
                <a:ext cx="24288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2">
                        <a:lumMod val="50000"/>
                      </a:schemeClr>
                    </a:solidFill>
                    <a:latin typeface="Helvetica Neue" panose="02000503040000020004" pitchFamily="50" charset="-52"/>
                  </a:rPr>
                  <a:t>Gaussian Process Regression</a:t>
                </a:r>
              </a:p>
            </p:txBody>
          </p:sp>
          <p:sp>
            <p:nvSpPr>
              <p:cNvPr id="1041" name="矩形 1040">
                <a:extLst>
                  <a:ext uri="{FF2B5EF4-FFF2-40B4-BE49-F238E27FC236}">
                    <a16:creationId xmlns:a16="http://schemas.microsoft.com/office/drawing/2014/main" id="{0F761743-5876-4411-9B7A-F85456DEF083}"/>
                  </a:ext>
                </a:extLst>
              </p:cNvPr>
              <p:cNvSpPr/>
              <p:nvPr/>
            </p:nvSpPr>
            <p:spPr>
              <a:xfrm>
                <a:off x="6475805" y="4271607"/>
                <a:ext cx="4631489" cy="29707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2DD8DC3D-0FB4-438A-A05F-2600AC7C6B51}"/>
                  </a:ext>
                </a:extLst>
              </p:cNvPr>
              <p:cNvSpPr/>
              <p:nvPr/>
            </p:nvSpPr>
            <p:spPr>
              <a:xfrm>
                <a:off x="6475804" y="4797817"/>
                <a:ext cx="4631489" cy="276999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84950D80-1967-4F44-8730-3EF4A7DD6D52}"/>
                  </a:ext>
                </a:extLst>
              </p:cNvPr>
              <p:cNvSpPr txBox="1"/>
              <p:nvPr/>
            </p:nvSpPr>
            <p:spPr>
              <a:xfrm>
                <a:off x="7838703" y="5074816"/>
                <a:ext cx="24288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solidFill>
                      <a:schemeClr val="accent2">
                        <a:lumMod val="50000"/>
                      </a:schemeClr>
                    </a:solidFill>
                    <a:latin typeface="Helvetica Neue" panose="02000503040000020004" pitchFamily="50" charset="-52"/>
                  </a:rPr>
                  <a:t>Trust Region Management</a:t>
                </a:r>
                <a:endParaRPr lang="zh-CN" altLang="en-US" sz="1200" dirty="0">
                  <a:solidFill>
                    <a:schemeClr val="accent2">
                      <a:lumMod val="50000"/>
                    </a:schemeClr>
                  </a:solidFill>
                  <a:latin typeface="Helvetica Neue" panose="02000503040000020004" pitchFamily="50" charset="-52"/>
                </a:endParaRPr>
              </a:p>
            </p:txBody>
          </p:sp>
          <p:cxnSp>
            <p:nvCxnSpPr>
              <p:cNvPr id="156" name="直接箭头连接符 155">
                <a:extLst>
                  <a:ext uri="{FF2B5EF4-FFF2-40B4-BE49-F238E27FC236}">
                    <a16:creationId xmlns:a16="http://schemas.microsoft.com/office/drawing/2014/main" id="{C40EE91F-D502-4946-8B23-303035D9C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5672" y="4599940"/>
                <a:ext cx="1" cy="144000"/>
              </a:xfrm>
              <a:prstGeom prst="straightConnector1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E97F0DF4-9D7E-47E8-ABBC-7950C56CC4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2478" y="4599940"/>
                <a:ext cx="1" cy="144000"/>
              </a:xfrm>
              <a:prstGeom prst="straightConnector1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23C9D48D-5531-4FA7-803F-88BE6DCD7511}"/>
                </a:ext>
              </a:extLst>
            </p:cNvPr>
            <p:cNvCxnSpPr>
              <a:cxnSpLocks/>
              <a:endCxn id="138" idx="1"/>
            </p:cNvCxnSpPr>
            <p:nvPr/>
          </p:nvCxnSpPr>
          <p:spPr>
            <a:xfrm>
              <a:off x="6050796" y="4719159"/>
              <a:ext cx="2915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52A0E9B1-3535-4F75-B5BD-54A28A9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4314" y="3872125"/>
              <a:ext cx="1" cy="14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4D7493EA-0FAB-45B8-942A-AF2FE6054EE6}"/>
                </a:ext>
              </a:extLst>
            </p:cNvPr>
            <p:cNvSpPr/>
            <p:nvPr/>
          </p:nvSpPr>
          <p:spPr>
            <a:xfrm>
              <a:off x="6342333" y="5549998"/>
              <a:ext cx="5014709" cy="980536"/>
            </a:xfrm>
            <a:prstGeom prst="rect">
              <a:avLst/>
            </a:prstGeom>
            <a:solidFill>
              <a:srgbClr val="E2B1B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57845352-9500-4098-861D-45DA2029F141}"/>
                </a:ext>
              </a:extLst>
            </p:cNvPr>
            <p:cNvSpPr txBox="1"/>
            <p:nvPr/>
          </p:nvSpPr>
          <p:spPr>
            <a:xfrm>
              <a:off x="7337780" y="5524686"/>
              <a:ext cx="290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latin typeface="Helvetica Neue" panose="02000503040000020004" pitchFamily="50" charset="-52"/>
                </a:rPr>
                <a:t>Granular-Adaptive Local Search</a:t>
              </a:r>
              <a:endParaRPr lang="zh-CN" altLang="en-US" sz="1400" b="1" dirty="0">
                <a:latin typeface="Helvetica Neue" panose="02000503040000020004" pitchFamily="50" charset="-52"/>
              </a:endParaRPr>
            </a:p>
          </p:txBody>
        </p: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E266A0E8-0632-4913-8389-25E7F74CBD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4314" y="5418272"/>
              <a:ext cx="1" cy="14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3A45EACB-564E-4CC6-8883-7F703BB3A296}"/>
                </a:ext>
              </a:extLst>
            </p:cNvPr>
            <p:cNvSpPr/>
            <p:nvPr/>
          </p:nvSpPr>
          <p:spPr>
            <a:xfrm>
              <a:off x="6448730" y="5832463"/>
              <a:ext cx="2063168" cy="611296"/>
            </a:xfrm>
            <a:prstGeom prst="rect">
              <a:avLst/>
            </a:prstGeom>
            <a:solidFill>
              <a:srgbClr val="FFDF9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3811FBC2-D323-4EEB-A891-B5204F64402A}"/>
                </a:ext>
              </a:extLst>
            </p:cNvPr>
            <p:cNvSpPr txBox="1"/>
            <p:nvPr/>
          </p:nvSpPr>
          <p:spPr>
            <a:xfrm>
              <a:off x="6777892" y="5807151"/>
              <a:ext cx="1532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i="1" dirty="0">
                  <a:latin typeface="Helvetica Neue" panose="02000503040000020004" pitchFamily="50" charset="-52"/>
                </a:rPr>
                <a:t>SEARCH </a:t>
              </a:r>
              <a:r>
                <a:rPr lang="zh-CN" altLang="en-US" sz="1400" dirty="0">
                  <a:latin typeface="Helvetica Neue" panose="02000503040000020004" pitchFamily="50" charset="-52"/>
                </a:rPr>
                <a:t> Stage</a:t>
              </a:r>
            </a:p>
          </p:txBody>
        </p:sp>
        <p:pic>
          <p:nvPicPr>
            <p:cNvPr id="1058" name="图片 1057" descr="\documentclass{article}&#10;\usepackage{amsmath,amssymb,amsfonts}&#10;\usepackage{xcolor}&#10;\pagestyle{empty}&#10;\begin{document}&#10;    \begin{equation*}&#10;      M_k = \bigl\{\boldsymbol{\theta}_{\ell} + \Delta^m_k\,\mathbf{z} \bigr\}    \end{equation*}&#10;&#10;\end{document}" title="IguanaTex Picture Display">
              <a:extLst>
                <a:ext uri="{FF2B5EF4-FFF2-40B4-BE49-F238E27FC236}">
                  <a16:creationId xmlns:a16="http://schemas.microsoft.com/office/drawing/2014/main" id="{B716B746-83DD-41CF-957D-A685178BC50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313" y="6111757"/>
              <a:ext cx="1779147" cy="257491"/>
            </a:xfrm>
            <a:prstGeom prst="rect">
              <a:avLst/>
            </a:prstGeom>
          </p:spPr>
        </p:pic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99EFF497-C97C-46D0-90A4-A29E3ED1D14D}"/>
                </a:ext>
              </a:extLst>
            </p:cNvPr>
            <p:cNvSpPr/>
            <p:nvPr/>
          </p:nvSpPr>
          <p:spPr>
            <a:xfrm>
              <a:off x="9177595" y="5832463"/>
              <a:ext cx="2063168" cy="611296"/>
            </a:xfrm>
            <a:prstGeom prst="rect">
              <a:avLst/>
            </a:prstGeom>
            <a:solidFill>
              <a:srgbClr val="FFDF9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D4978665-1B2F-45D8-83BC-0D9A47862E85}"/>
                </a:ext>
              </a:extLst>
            </p:cNvPr>
            <p:cNvSpPr txBox="1"/>
            <p:nvPr/>
          </p:nvSpPr>
          <p:spPr>
            <a:xfrm>
              <a:off x="9540889" y="5807151"/>
              <a:ext cx="1532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Helvetica Neue" panose="02000503040000020004" pitchFamily="50" charset="-52"/>
                </a:rPr>
                <a:t>FINALIZE</a:t>
              </a:r>
              <a:r>
                <a:rPr lang="zh-CN" altLang="en-US" sz="1400" i="1" dirty="0">
                  <a:latin typeface="Helvetica Neue" panose="02000503040000020004" pitchFamily="50" charset="-52"/>
                </a:rPr>
                <a:t> </a:t>
              </a:r>
              <a:r>
                <a:rPr lang="zh-CN" altLang="en-US" sz="1400" dirty="0">
                  <a:latin typeface="Helvetica Neue" panose="02000503040000020004" pitchFamily="50" charset="-52"/>
                </a:rPr>
                <a:t> Stage</a:t>
              </a:r>
            </a:p>
          </p:txBody>
        </p:sp>
        <p:pic>
          <p:nvPicPr>
            <p:cNvPr id="1060" name="图片 1059" descr="\documentclass{article}&#10;\usepackage{amsmath,amssymb,amsfonts}&#10;\usepackage{xcolor}&#10;\pagestyle{empty}&#10;\begin{document}&#10;    \begin{equation*}&#10;      P_k = \bigl\{\boldsymbol{\theta}_k + \Delta^p_k\,\mathbf{d}\bigr\}&#10;    \end{equation*}&#10;&#10;\end{document}" title="IguanaTex Picture Display">
              <a:extLst>
                <a:ext uri="{FF2B5EF4-FFF2-40B4-BE49-F238E27FC236}">
                  <a16:creationId xmlns:a16="http://schemas.microsoft.com/office/drawing/2014/main" id="{01B4DB3B-ECD7-4134-BF78-14D9415FA2D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3310" y="6111757"/>
              <a:ext cx="1701512" cy="257491"/>
            </a:xfrm>
            <a:prstGeom prst="rect">
              <a:avLst/>
            </a:prstGeom>
          </p:spPr>
        </p:pic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5CED2CAD-718F-4238-86C7-147EF300C0C5}"/>
                </a:ext>
              </a:extLst>
            </p:cNvPr>
            <p:cNvCxnSpPr>
              <a:cxnSpLocks/>
              <a:endCxn id="193" idx="1"/>
            </p:cNvCxnSpPr>
            <p:nvPr/>
          </p:nvCxnSpPr>
          <p:spPr>
            <a:xfrm flipV="1">
              <a:off x="8511898" y="6138111"/>
              <a:ext cx="665697" cy="3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3E4694E7-6098-4B52-9B08-AE758BEDD9BC}"/>
                </a:ext>
              </a:extLst>
            </p:cNvPr>
            <p:cNvSpPr txBox="1"/>
            <p:nvPr/>
          </p:nvSpPr>
          <p:spPr>
            <a:xfrm>
              <a:off x="8464342" y="5857775"/>
              <a:ext cx="13076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Helvetica Neue" panose="02000503040000020004" pitchFamily="50" charset="-52"/>
                </a:rPr>
                <a:t>IF FAIL</a:t>
              </a:r>
              <a:endParaRPr lang="zh-CN" altLang="en-US" sz="1400" i="1" dirty="0">
                <a:latin typeface="Helvetica Neue" panose="02000503040000020004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91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22DF5BD7-1E6D-431F-BA52-D8DB622F6035}"/>
              </a:ext>
            </a:extLst>
          </p:cNvPr>
          <p:cNvSpPr/>
          <p:nvPr/>
        </p:nvSpPr>
        <p:spPr>
          <a:xfrm>
            <a:off x="10678066" y="54227"/>
            <a:ext cx="1440000" cy="144000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21599991" rev="0"/>
            </a:camera>
            <a:lightRig rig="threePt" dir="t"/>
          </a:scene3d>
          <a:sp3d>
            <a:bevelT w="720000" h="720090"/>
            <a:bevelB w="720090" h="72009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4DDF27-7E8E-47BD-AF58-F0FE4EAF91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3566" y="915014"/>
            <a:ext cx="542241" cy="54000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72C0DE1-1222-43B6-930B-AC76C7756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91" y="24437"/>
            <a:ext cx="3415803" cy="23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2AE44692-F31E-48F7-9292-6764AEB9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19" y="4111360"/>
            <a:ext cx="30746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942C821C-3C85-429F-9A16-BCE657E2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9" y="2980428"/>
            <a:ext cx="3097977" cy="306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25BA965F-8B44-429F-90B8-F825A4CE2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351" y="1578"/>
            <a:ext cx="31676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F5037CC-BE6F-490A-B77B-06FD31850E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3566" y="191153"/>
            <a:ext cx="540000" cy="540000"/>
          </a:xfrm>
          <a:prstGeom prst="rect">
            <a:avLst/>
          </a:prstGeom>
        </p:spPr>
      </p:pic>
      <p:grpSp>
        <p:nvGrpSpPr>
          <p:cNvPr id="1049" name="组合 1048">
            <a:extLst>
              <a:ext uri="{FF2B5EF4-FFF2-40B4-BE49-F238E27FC236}">
                <a16:creationId xmlns:a16="http://schemas.microsoft.com/office/drawing/2014/main" id="{0AA6158C-5D06-4FA9-AA6C-DB574D55A31C}"/>
              </a:ext>
            </a:extLst>
          </p:cNvPr>
          <p:cNvGrpSpPr/>
          <p:nvPr/>
        </p:nvGrpSpPr>
        <p:grpSpPr>
          <a:xfrm>
            <a:off x="3850753" y="1828253"/>
            <a:ext cx="7758921" cy="4120589"/>
            <a:chOff x="4022587" y="1926444"/>
            <a:chExt cx="7758921" cy="4120589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9BD09EB2-1D38-4A17-B350-62FEA6CD36E8}"/>
                </a:ext>
              </a:extLst>
            </p:cNvPr>
            <p:cNvGrpSpPr/>
            <p:nvPr/>
          </p:nvGrpSpPr>
          <p:grpSpPr>
            <a:xfrm>
              <a:off x="4209920" y="2727702"/>
              <a:ext cx="7370431" cy="2092243"/>
              <a:chOff x="4209920" y="2727702"/>
              <a:chExt cx="7370431" cy="209224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15A98CE-31A7-4957-AFAE-6DAFF878960D}"/>
                  </a:ext>
                </a:extLst>
              </p:cNvPr>
              <p:cNvSpPr/>
              <p:nvPr/>
            </p:nvSpPr>
            <p:spPr>
              <a:xfrm>
                <a:off x="4209920" y="2727702"/>
                <a:ext cx="7370431" cy="209224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0F64DC1-1F77-4DD1-B63A-A56D1BC9FF36}"/>
                  </a:ext>
                </a:extLst>
              </p:cNvPr>
              <p:cNvSpPr/>
              <p:nvPr/>
            </p:nvSpPr>
            <p:spPr>
              <a:xfrm>
                <a:off x="7080168" y="2731804"/>
                <a:ext cx="1638590" cy="2088141"/>
              </a:xfrm>
              <a:prstGeom prst="rect">
                <a:avLst/>
              </a:prstGeom>
              <a:solidFill>
                <a:srgbClr val="BFE4E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7" name="图片 16" descr="\documentclass{article}&#10;\usepackage{amsmath,amssymb,amsfonts}&#10;\usepackage{xcolor}&#10;\pagestyle{empty}&#10;\begin{document}&#10;$\mathrm{LiFePO}_4$&#10;&#10;\end{document}" title="IguanaTex Picture Display">
              <a:extLst>
                <a:ext uri="{FF2B5EF4-FFF2-40B4-BE49-F238E27FC236}">
                  <a16:creationId xmlns:a16="http://schemas.microsoft.com/office/drawing/2014/main" id="{764A0F08-9E84-49F8-AB07-5A400B69F15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876" y="5380730"/>
              <a:ext cx="940190" cy="216381"/>
            </a:xfrm>
            <a:prstGeom prst="rect">
              <a:avLst/>
            </a:prstGeom>
          </p:spPr>
        </p:pic>
        <p:pic>
          <p:nvPicPr>
            <p:cNvPr id="19" name="图片 18" descr="\documentclass{article}&#10;\usepackage{amsmath,amssymb,amsfonts}&#10;\usepackage{xcolor}&#10;\pagestyle{empty}&#10;\begin{document}&#10;&#10;$\mathrm{LiC}_6$&#10;\end{document}" title="IguanaTex Picture Display">
              <a:extLst>
                <a:ext uri="{FF2B5EF4-FFF2-40B4-BE49-F238E27FC236}">
                  <a16:creationId xmlns:a16="http://schemas.microsoft.com/office/drawing/2014/main" id="{6BE39B0D-5C7C-4BCB-9A8E-71CD7BF8DBF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044" y="5412656"/>
              <a:ext cx="495238" cy="219429"/>
            </a:xfrm>
            <a:prstGeom prst="rect">
              <a:avLst/>
            </a:prstGeom>
          </p:spPr>
        </p:pic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74BCC86-E2D1-4DBE-9B50-8A07B98608DD}"/>
                </a:ext>
              </a:extLst>
            </p:cNvPr>
            <p:cNvGrpSpPr/>
            <p:nvPr/>
          </p:nvGrpSpPr>
          <p:grpSpPr>
            <a:xfrm>
              <a:off x="4285532" y="3226051"/>
              <a:ext cx="2744723" cy="1536698"/>
              <a:chOff x="4689247" y="3200651"/>
              <a:chExt cx="2744723" cy="1536698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D117E3DE-0172-4A10-9A24-98AAE201FA55}"/>
                  </a:ext>
                </a:extLst>
              </p:cNvPr>
              <p:cNvGrpSpPr/>
              <p:nvPr/>
            </p:nvGrpSpPr>
            <p:grpSpPr>
              <a:xfrm>
                <a:off x="4689247" y="3200651"/>
                <a:ext cx="2454700" cy="540000"/>
                <a:chOff x="4689247" y="3200651"/>
                <a:chExt cx="2454700" cy="540000"/>
              </a:xfrm>
            </p:grpSpPr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26806ABE-5342-4D4A-A9D3-B08FFD41F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89247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DD7A0714-866E-45AB-A73A-22B9CA034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27480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774987C3-057F-4D09-ABDB-F4BC0B1FA9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65713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7D644D8C-7A89-4BD5-9597-88B0D1263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03947" y="3200651"/>
                  <a:ext cx="5400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E6E0CA2-834A-4549-959C-283009C9F230}"/>
                  </a:ext>
                </a:extLst>
              </p:cNvPr>
              <p:cNvGrpSpPr/>
              <p:nvPr/>
            </p:nvGrpSpPr>
            <p:grpSpPr>
              <a:xfrm>
                <a:off x="4979270" y="3699000"/>
                <a:ext cx="2454700" cy="540000"/>
                <a:chOff x="4979270" y="3699000"/>
                <a:chExt cx="2454700" cy="540000"/>
              </a:xfrm>
            </p:grpSpPr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9822764C-32BD-43F1-94B5-1DFE218D34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79270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5BC7E909-312B-47E8-9A28-EE21743B1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17503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39314E1F-33A4-492A-9F9A-C8FEE6895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55736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D38BB1D3-1995-4466-9719-33CF33E07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93970" y="3699000"/>
                  <a:ext cx="5400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0D234938-45F3-4631-8099-F7E98BB326D9}"/>
                  </a:ext>
                </a:extLst>
              </p:cNvPr>
              <p:cNvGrpSpPr/>
              <p:nvPr/>
            </p:nvGrpSpPr>
            <p:grpSpPr>
              <a:xfrm>
                <a:off x="4689247" y="4197349"/>
                <a:ext cx="2454700" cy="540000"/>
                <a:chOff x="4661987" y="4239000"/>
                <a:chExt cx="2454700" cy="540000"/>
              </a:xfrm>
            </p:grpSpPr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E80F6C3F-A619-46CF-95C0-0729856C9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61987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979CEB83-3F4E-4732-8CDE-B92E2C95D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0220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F47FF764-1697-420F-A804-1B00247D7D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38453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CDFBBFFE-8EE0-4BB5-A14A-CE0F40EF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76687" y="4239000"/>
                  <a:ext cx="540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BB32BFF4-93ED-45A7-94E7-EA340B904551}"/>
                </a:ext>
              </a:extLst>
            </p:cNvPr>
            <p:cNvGrpSpPr/>
            <p:nvPr/>
          </p:nvGrpSpPr>
          <p:grpSpPr>
            <a:xfrm flipH="1">
              <a:off x="8777119" y="3226051"/>
              <a:ext cx="2744723" cy="1536698"/>
              <a:chOff x="4689247" y="3200651"/>
              <a:chExt cx="2744723" cy="1536698"/>
            </a:xfrm>
          </p:grpSpPr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91915CB-7B77-406D-B6B6-E6A410068771}"/>
                  </a:ext>
                </a:extLst>
              </p:cNvPr>
              <p:cNvGrpSpPr/>
              <p:nvPr/>
            </p:nvGrpSpPr>
            <p:grpSpPr>
              <a:xfrm>
                <a:off x="4689247" y="3200651"/>
                <a:ext cx="2454700" cy="540000"/>
                <a:chOff x="4689247" y="3200651"/>
                <a:chExt cx="2454700" cy="540000"/>
              </a:xfrm>
            </p:grpSpPr>
            <p:pic>
              <p:nvPicPr>
                <p:cNvPr id="77" name="图片 76">
                  <a:extLst>
                    <a:ext uri="{FF2B5EF4-FFF2-40B4-BE49-F238E27FC236}">
                      <a16:creationId xmlns:a16="http://schemas.microsoft.com/office/drawing/2014/main" id="{DFB56B0C-6AC3-48F3-A35C-DD2C6D85E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89247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8" name="图片 77">
                  <a:extLst>
                    <a:ext uri="{FF2B5EF4-FFF2-40B4-BE49-F238E27FC236}">
                      <a16:creationId xmlns:a16="http://schemas.microsoft.com/office/drawing/2014/main" id="{901A4E37-CAC6-4522-9F8E-07BD152A6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327480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A69F50E1-322A-4C68-8D02-DC122337D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965713" y="320065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80" name="图片 79">
                  <a:extLst>
                    <a:ext uri="{FF2B5EF4-FFF2-40B4-BE49-F238E27FC236}">
                      <a16:creationId xmlns:a16="http://schemas.microsoft.com/office/drawing/2014/main" id="{A438C5EB-41D8-4B98-AE7B-0E08269A5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603947" y="3200651"/>
                  <a:ext cx="5400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D719F7A9-4C62-44D3-9576-3EB973854E45}"/>
                  </a:ext>
                </a:extLst>
              </p:cNvPr>
              <p:cNvGrpSpPr/>
              <p:nvPr/>
            </p:nvGrpSpPr>
            <p:grpSpPr>
              <a:xfrm>
                <a:off x="4979270" y="3699000"/>
                <a:ext cx="2454700" cy="540000"/>
                <a:chOff x="4979270" y="3699000"/>
                <a:chExt cx="2454700" cy="540000"/>
              </a:xfrm>
            </p:grpSpPr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DDF83B97-507E-408E-917C-1CC43952E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79270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EED451D6-B45A-4619-B296-D8AE5A69E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617503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A1C0ADD4-B910-4B8F-B576-D3FA21A59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255736" y="369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6" name="图片 75">
                  <a:extLst>
                    <a:ext uri="{FF2B5EF4-FFF2-40B4-BE49-F238E27FC236}">
                      <a16:creationId xmlns:a16="http://schemas.microsoft.com/office/drawing/2014/main" id="{EFCEC938-B948-4A83-A800-31AD2748E5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893970" y="3699000"/>
                  <a:ext cx="540000" cy="540000"/>
                </a:xfrm>
                <a:prstGeom prst="rect">
                  <a:avLst/>
                </a:prstGeom>
              </p:spPr>
            </p:pic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937AFAA6-B188-4D80-84EE-FA1A13B1F55B}"/>
                  </a:ext>
                </a:extLst>
              </p:cNvPr>
              <p:cNvGrpSpPr/>
              <p:nvPr/>
            </p:nvGrpSpPr>
            <p:grpSpPr>
              <a:xfrm>
                <a:off x="4689247" y="4197349"/>
                <a:ext cx="2454700" cy="540000"/>
                <a:chOff x="4661987" y="4239000"/>
                <a:chExt cx="2454700" cy="540000"/>
              </a:xfrm>
            </p:grpSpPr>
            <p:pic>
              <p:nvPicPr>
                <p:cNvPr id="69" name="图片 68">
                  <a:extLst>
                    <a:ext uri="{FF2B5EF4-FFF2-40B4-BE49-F238E27FC236}">
                      <a16:creationId xmlns:a16="http://schemas.microsoft.com/office/drawing/2014/main" id="{1A14E019-A78A-4F49-A20F-47F9C8C1DE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61987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0" name="图片 69">
                  <a:extLst>
                    <a:ext uri="{FF2B5EF4-FFF2-40B4-BE49-F238E27FC236}">
                      <a16:creationId xmlns:a16="http://schemas.microsoft.com/office/drawing/2014/main" id="{59EE6952-B057-42E2-8E37-9623C99B2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300220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78346960-E1B4-4BDA-9FA6-D90906583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938453" y="423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id="{E184D18E-14B5-4F42-A82E-8684A59AC1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576687" y="4239000"/>
                  <a:ext cx="540000" cy="5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2B5ABF7-255B-448F-BA2D-3ED89872EA9F}"/>
                </a:ext>
              </a:extLst>
            </p:cNvPr>
            <p:cNvSpPr txBox="1"/>
            <p:nvPr/>
          </p:nvSpPr>
          <p:spPr>
            <a:xfrm>
              <a:off x="5293331" y="271882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Helvetica Neue" panose="02000503040000020004" pitchFamily="50" charset="-52"/>
                </a:rPr>
                <a:t>阴极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0FE0E27C-BDB2-40C7-99FA-1B53C450EED4}"/>
                </a:ext>
              </a:extLst>
            </p:cNvPr>
            <p:cNvSpPr txBox="1"/>
            <p:nvPr/>
          </p:nvSpPr>
          <p:spPr>
            <a:xfrm>
              <a:off x="9803047" y="272097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Helvetica Neue" panose="02000503040000020004" pitchFamily="50" charset="-52"/>
                </a:rPr>
                <a:t>阳极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8F5DAD3E-0816-4386-B0D6-43BE587B9CE5}"/>
                </a:ext>
              </a:extLst>
            </p:cNvPr>
            <p:cNvSpPr txBox="1"/>
            <p:nvPr/>
          </p:nvSpPr>
          <p:spPr>
            <a:xfrm>
              <a:off x="7195782" y="27293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Helvetica Neue" panose="02000503040000020004" pitchFamily="50" charset="-52"/>
                </a:rPr>
                <a:t>分隔界面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3F810217-49CA-4666-83E1-3F67166FAE88}"/>
                </a:ext>
              </a:extLst>
            </p:cNvPr>
            <p:cNvSpPr txBox="1"/>
            <p:nvPr/>
          </p:nvSpPr>
          <p:spPr>
            <a:xfrm>
              <a:off x="7298374" y="409950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Helvetica Neue" panose="02000503040000020004" pitchFamily="50" charset="-52"/>
                </a:rPr>
                <a:t>固态颗粒</a:t>
              </a: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B541417A-265B-476D-BD11-9D0B76A3FAAC}"/>
                </a:ext>
              </a:extLst>
            </p:cNvPr>
            <p:cNvCxnSpPr>
              <a:cxnSpLocks/>
              <a:stCxn id="85" idx="1"/>
              <a:endCxn id="36" idx="3"/>
            </p:cNvCxnSpPr>
            <p:nvPr/>
          </p:nvCxnSpPr>
          <p:spPr>
            <a:xfrm flipH="1" flipV="1">
              <a:off x="7030255" y="3994400"/>
              <a:ext cx="268119" cy="30515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E307E40E-0145-4A45-AD0C-6790D3C08D65}"/>
                </a:ext>
              </a:extLst>
            </p:cNvPr>
            <p:cNvCxnSpPr>
              <a:cxnSpLocks/>
              <a:stCxn id="85" idx="3"/>
              <a:endCxn id="76" idx="3"/>
            </p:cNvCxnSpPr>
            <p:nvPr/>
          </p:nvCxnSpPr>
          <p:spPr>
            <a:xfrm flipV="1">
              <a:off x="8508962" y="3994400"/>
              <a:ext cx="268157" cy="30515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6539BEAD-79A3-4910-B071-EE4C362C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3202" y="5012034"/>
              <a:ext cx="953775" cy="953775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97918715-E66A-4B54-8909-AF9C9CA8D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25221" y="5014555"/>
              <a:ext cx="957959" cy="954000"/>
            </a:xfrm>
            <a:prstGeom prst="rect">
              <a:avLst/>
            </a:prstGeom>
          </p:spPr>
        </p:pic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C5E90702-C0FB-4F26-97F8-B22177CDD83A}"/>
                </a:ext>
              </a:extLst>
            </p:cNvPr>
            <p:cNvGrpSpPr/>
            <p:nvPr/>
          </p:nvGrpSpPr>
          <p:grpSpPr>
            <a:xfrm>
              <a:off x="5968184" y="4857751"/>
              <a:ext cx="661216" cy="685799"/>
              <a:chOff x="5968184" y="4857751"/>
              <a:chExt cx="661216" cy="685799"/>
            </a:xfrm>
          </p:grpSpPr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B7AA21FB-1C6F-4F77-BE3C-50D9537E1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089" y="4857751"/>
                <a:ext cx="0" cy="6857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2616C3DB-C661-4F62-8E84-EBE16BB46F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8184" y="5531895"/>
                <a:ext cx="66121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786F804-06AA-4642-9B7D-254417822029}"/>
                </a:ext>
              </a:extLst>
            </p:cNvPr>
            <p:cNvGrpSpPr/>
            <p:nvPr/>
          </p:nvGrpSpPr>
          <p:grpSpPr>
            <a:xfrm flipH="1">
              <a:off x="9276534" y="4857750"/>
              <a:ext cx="661216" cy="685799"/>
              <a:chOff x="5968184" y="4857751"/>
              <a:chExt cx="661216" cy="685799"/>
            </a:xfrm>
          </p:grpSpPr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097C1CA2-757F-4A76-8DB4-8F549253B6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089" y="4857751"/>
                <a:ext cx="0" cy="6857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46B49D02-56F6-4242-8C5D-F35B48940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8184" y="5531895"/>
                <a:ext cx="66121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AECA727D-9C12-40D5-93FF-3BD9F1BAD47C}"/>
                </a:ext>
              </a:extLst>
            </p:cNvPr>
            <p:cNvCxnSpPr>
              <a:cxnSpLocks/>
            </p:cNvCxnSpPr>
            <p:nvPr/>
          </p:nvCxnSpPr>
          <p:spPr>
            <a:xfrm>
              <a:off x="6902450" y="3562350"/>
              <a:ext cx="20256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20" name="图片 119" descr="\documentclass{article}&#10;\usepackage{amsmath,amssymb,amsfonts}&#10;\usepackage{xcolor}&#10;\pagestyle{empty}&#10;\begin{document}&#10;&#10;$\mathrm{Li}^+\mathrm{(discharge)}$&#10;\end{document}" title="IguanaTex Picture Display">
              <a:extLst>
                <a:ext uri="{FF2B5EF4-FFF2-40B4-BE49-F238E27FC236}">
                  <a16:creationId xmlns:a16="http://schemas.microsoft.com/office/drawing/2014/main" id="{758AB85D-EDB8-4FCC-A221-1CC5330FE5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829" y="3270648"/>
              <a:ext cx="1424725" cy="256669"/>
            </a:xfrm>
            <a:prstGeom prst="rect">
              <a:avLst/>
            </a:prstGeom>
          </p:spPr>
        </p:pic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0BAC9F42-6433-435C-B850-D6BA4D1843A0}"/>
                </a:ext>
              </a:extLst>
            </p:cNvPr>
            <p:cNvSpPr/>
            <p:nvPr/>
          </p:nvSpPr>
          <p:spPr>
            <a:xfrm>
              <a:off x="4022587" y="2727702"/>
              <a:ext cx="198029" cy="2091948"/>
            </a:xfrm>
            <a:prstGeom prst="rect">
              <a:avLst/>
            </a:prstGeom>
            <a:solidFill>
              <a:srgbClr val="7E7E7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3" name="图片 122" descr="\documentclass{article}&#10;\usepackage{amsmath,amssymb,amsfonts}&#10;\usepackage{xcolor}&#10;\pagestyle{empty}&#10;\begin{document}&#10;$r$&#10;&#10;\end{document}" title="IguanaTex Picture Display">
              <a:extLst>
                <a:ext uri="{FF2B5EF4-FFF2-40B4-BE49-F238E27FC236}">
                  <a16:creationId xmlns:a16="http://schemas.microsoft.com/office/drawing/2014/main" id="{F4CFEB22-0575-4ECB-9AAE-5F03F5BC154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8346" y="5474751"/>
              <a:ext cx="105143" cy="114286"/>
            </a:xfrm>
            <a:prstGeom prst="rect">
              <a:avLst/>
            </a:prstGeom>
          </p:spPr>
        </p:pic>
        <p:pic>
          <p:nvPicPr>
            <p:cNvPr id="126" name="图片 125" descr="\documentclass{article}&#10;\usepackage{amsmath,amssymb,amsfonts}&#10;\usepackage{xcolor}&#10;\pagestyle{empty}&#10;\begin{document}&#10;$r$&#10;&#10;\end{document}" title="IguanaTex Picture Display">
              <a:extLst>
                <a:ext uri="{FF2B5EF4-FFF2-40B4-BE49-F238E27FC236}">
                  <a16:creationId xmlns:a16="http://schemas.microsoft.com/office/drawing/2014/main" id="{F877F6CB-9F80-4CF8-8175-196BD19B876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5881" y="5479372"/>
              <a:ext cx="105143" cy="114286"/>
            </a:xfrm>
            <a:prstGeom prst="rect">
              <a:avLst/>
            </a:prstGeom>
          </p:spPr>
        </p:pic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051F43BC-9B74-4B8B-9CB0-ACE6063C8ED4}"/>
                </a:ext>
              </a:extLst>
            </p:cNvPr>
            <p:cNvGrpSpPr/>
            <p:nvPr/>
          </p:nvGrpSpPr>
          <p:grpSpPr>
            <a:xfrm>
              <a:off x="4221617" y="4890257"/>
              <a:ext cx="402127" cy="190245"/>
              <a:chOff x="4022587" y="4895432"/>
              <a:chExt cx="402127" cy="190245"/>
            </a:xfrm>
          </p:grpSpPr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88DC0403-15CE-446D-9FC5-01AEF119C701}"/>
                  </a:ext>
                </a:extLst>
              </p:cNvPr>
              <p:cNvCxnSpPr/>
              <p:nvPr/>
            </p:nvCxnSpPr>
            <p:spPr>
              <a:xfrm>
                <a:off x="4022587" y="4895432"/>
                <a:ext cx="0" cy="1902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直接箭头连接符 1023">
                <a:extLst>
                  <a:ext uri="{FF2B5EF4-FFF2-40B4-BE49-F238E27FC236}">
                    <a16:creationId xmlns:a16="http://schemas.microsoft.com/office/drawing/2014/main" id="{86D62954-D981-42D0-9AF2-1614BF6B957D}"/>
                  </a:ext>
                </a:extLst>
              </p:cNvPr>
              <p:cNvCxnSpPr/>
              <p:nvPr/>
            </p:nvCxnSpPr>
            <p:spPr>
              <a:xfrm>
                <a:off x="4022587" y="4990554"/>
                <a:ext cx="4021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图片 1027" descr="\documentclass{article}&#10;\usepackage{amsmath,amssymb,amsfonts}&#10;\usepackage{xcolor}&#10;\pagestyle{empty}&#10;\begin{document}&#10;$x$&#10;&#10;\end{document}" title="IguanaTex Picture Display">
              <a:extLst>
                <a:ext uri="{FF2B5EF4-FFF2-40B4-BE49-F238E27FC236}">
                  <a16:creationId xmlns:a16="http://schemas.microsoft.com/office/drawing/2014/main" id="{BB6D8DD2-8967-4ED6-9E42-0F823869581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49" y="4935814"/>
              <a:ext cx="128000" cy="114286"/>
            </a:xfrm>
            <a:prstGeom prst="rect">
              <a:avLst/>
            </a:prstGeom>
          </p:spPr>
        </p:pic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16FD9F22-DCE1-4CBF-B9B6-DCFAD82B0EF5}"/>
                </a:ext>
              </a:extLst>
            </p:cNvPr>
            <p:cNvSpPr/>
            <p:nvPr/>
          </p:nvSpPr>
          <p:spPr>
            <a:xfrm>
              <a:off x="11583479" y="2727702"/>
              <a:ext cx="198029" cy="2091948"/>
            </a:xfrm>
            <a:prstGeom prst="rect">
              <a:avLst/>
            </a:prstGeom>
            <a:solidFill>
              <a:srgbClr val="7E7E7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0" name="矩形 1029">
              <a:extLst>
                <a:ext uri="{FF2B5EF4-FFF2-40B4-BE49-F238E27FC236}">
                  <a16:creationId xmlns:a16="http://schemas.microsoft.com/office/drawing/2014/main" id="{5930496C-0610-43F9-A6C1-13C55EE52FBD}"/>
                </a:ext>
              </a:extLst>
            </p:cNvPr>
            <p:cNvSpPr/>
            <p:nvPr/>
          </p:nvSpPr>
          <p:spPr>
            <a:xfrm>
              <a:off x="7224047" y="2042398"/>
              <a:ext cx="1342175" cy="3785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Helvetica Neue" panose="02000503040000020004" pitchFamily="50" charset="-52"/>
                </a:rPr>
                <a:t>载荷</a:t>
              </a:r>
            </a:p>
          </p:txBody>
        </p:sp>
        <p:cxnSp>
          <p:nvCxnSpPr>
            <p:cNvPr id="1032" name="直接连接符 1031">
              <a:extLst>
                <a:ext uri="{FF2B5EF4-FFF2-40B4-BE49-F238E27FC236}">
                  <a16:creationId xmlns:a16="http://schemas.microsoft.com/office/drawing/2014/main" id="{802FD73E-8A65-4C1B-A0C0-6DE58F95E19A}"/>
                </a:ext>
              </a:extLst>
            </p:cNvPr>
            <p:cNvCxnSpPr>
              <a:stCxn id="121" idx="1"/>
              <a:endCxn id="1030" idx="1"/>
            </p:cNvCxnSpPr>
            <p:nvPr/>
          </p:nvCxnSpPr>
          <p:spPr>
            <a:xfrm rot="10800000" flipH="1">
              <a:off x="4022587" y="2231678"/>
              <a:ext cx="3201460" cy="1541998"/>
            </a:xfrm>
            <a:prstGeom prst="bentConnector3">
              <a:avLst>
                <a:gd name="adj1" fmla="val -714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接连接符 1033">
              <a:extLst>
                <a:ext uri="{FF2B5EF4-FFF2-40B4-BE49-F238E27FC236}">
                  <a16:creationId xmlns:a16="http://schemas.microsoft.com/office/drawing/2014/main" id="{81BE7809-D42E-4F77-9284-242FDB1DE4DE}"/>
                </a:ext>
              </a:extLst>
            </p:cNvPr>
            <p:cNvCxnSpPr>
              <a:stCxn id="134" idx="3"/>
              <a:endCxn id="1030" idx="3"/>
            </p:cNvCxnSpPr>
            <p:nvPr/>
          </p:nvCxnSpPr>
          <p:spPr>
            <a:xfrm flipH="1" flipV="1">
              <a:off x="8566222" y="2231678"/>
              <a:ext cx="3215286" cy="1541998"/>
            </a:xfrm>
            <a:prstGeom prst="bentConnector3">
              <a:avLst>
                <a:gd name="adj1" fmla="val -711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7" name="组合 1036">
              <a:extLst>
                <a:ext uri="{FF2B5EF4-FFF2-40B4-BE49-F238E27FC236}">
                  <a16:creationId xmlns:a16="http://schemas.microsoft.com/office/drawing/2014/main" id="{46459913-09DF-4DBE-B19D-94813E1FB275}"/>
                </a:ext>
              </a:extLst>
            </p:cNvPr>
            <p:cNvGrpSpPr/>
            <p:nvPr/>
          </p:nvGrpSpPr>
          <p:grpSpPr>
            <a:xfrm>
              <a:off x="4967599" y="1932160"/>
              <a:ext cx="402127" cy="186258"/>
              <a:chOff x="4967599" y="1932160"/>
              <a:chExt cx="402127" cy="186258"/>
            </a:xfrm>
          </p:grpSpPr>
          <p:cxnSp>
            <p:nvCxnSpPr>
              <p:cNvPr id="140" name="直接箭头连接符 139">
                <a:extLst>
                  <a:ext uri="{FF2B5EF4-FFF2-40B4-BE49-F238E27FC236}">
                    <a16:creationId xmlns:a16="http://schemas.microsoft.com/office/drawing/2014/main" id="{E1EC7467-4727-41FD-8AED-539EC1A28DB7}"/>
                  </a:ext>
                </a:extLst>
              </p:cNvPr>
              <p:cNvCxnSpPr/>
              <p:nvPr/>
            </p:nvCxnSpPr>
            <p:spPr>
              <a:xfrm>
                <a:off x="4967599" y="2118418"/>
                <a:ext cx="4021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6" name="图片 1035" descr="\documentclass{article}&#10;\usepackage{amsmath,amssymb,amsfonts}&#10;\usepackage{xcolor}&#10;\pagestyle{empty}&#10;\begin{document}&#10;&#10;$e^-$&#10;\end{document}" title="IguanaTex Picture Display">
                <a:extLst>
                  <a:ext uri="{FF2B5EF4-FFF2-40B4-BE49-F238E27FC236}">
                    <a16:creationId xmlns:a16="http://schemas.microsoft.com/office/drawing/2014/main" id="{CA2759F5-826D-455B-A75B-D24AA033AE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0275" y="1932160"/>
                <a:ext cx="246857" cy="143238"/>
              </a:xfrm>
              <a:prstGeom prst="rect">
                <a:avLst/>
              </a:prstGeom>
            </p:spPr>
          </p:pic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8738B66-4159-42AD-9A42-39C8C75B7FD8}"/>
                </a:ext>
              </a:extLst>
            </p:cNvPr>
            <p:cNvGrpSpPr/>
            <p:nvPr/>
          </p:nvGrpSpPr>
          <p:grpSpPr>
            <a:xfrm>
              <a:off x="9981053" y="1926444"/>
              <a:ext cx="402127" cy="186258"/>
              <a:chOff x="4967599" y="1932160"/>
              <a:chExt cx="402127" cy="186258"/>
            </a:xfrm>
          </p:grpSpPr>
          <p:cxnSp>
            <p:nvCxnSpPr>
              <p:cNvPr id="147" name="直接箭头连接符 146">
                <a:extLst>
                  <a:ext uri="{FF2B5EF4-FFF2-40B4-BE49-F238E27FC236}">
                    <a16:creationId xmlns:a16="http://schemas.microsoft.com/office/drawing/2014/main" id="{D571916C-E820-451C-8BAA-C214F89E8EFE}"/>
                  </a:ext>
                </a:extLst>
              </p:cNvPr>
              <p:cNvCxnSpPr/>
              <p:nvPr/>
            </p:nvCxnSpPr>
            <p:spPr>
              <a:xfrm>
                <a:off x="4967599" y="2118418"/>
                <a:ext cx="4021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8" name="图片 147" descr="\documentclass{article}&#10;\usepackage{amsmath,amssymb,amsfonts}&#10;\usepackage{xcolor}&#10;\pagestyle{empty}&#10;\begin{document}&#10;&#10;$e^-$&#10;\end{document}" title="IguanaTex Picture Display">
                <a:extLst>
                  <a:ext uri="{FF2B5EF4-FFF2-40B4-BE49-F238E27FC236}">
                    <a16:creationId xmlns:a16="http://schemas.microsoft.com/office/drawing/2014/main" id="{A9205306-2F93-4EE3-837A-E45A9CF7DB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0275" y="1932160"/>
                <a:ext cx="246857" cy="143238"/>
              </a:xfrm>
              <a:prstGeom prst="rect">
                <a:avLst/>
              </a:prstGeom>
            </p:spPr>
          </p:pic>
        </p:grpSp>
        <p:cxnSp>
          <p:nvCxnSpPr>
            <p:cNvPr id="1039" name="直接箭头连接符 1038">
              <a:extLst>
                <a:ext uri="{FF2B5EF4-FFF2-40B4-BE49-F238E27FC236}">
                  <a16:creationId xmlns:a16="http://schemas.microsoft.com/office/drawing/2014/main" id="{086381EF-474C-4C6C-ADC2-3DBAF8772428}"/>
                </a:ext>
              </a:extLst>
            </p:cNvPr>
            <p:cNvCxnSpPr>
              <a:cxnSpLocks/>
            </p:cNvCxnSpPr>
            <p:nvPr/>
          </p:nvCxnSpPr>
          <p:spPr>
            <a:xfrm>
              <a:off x="4220616" y="6047033"/>
              <a:ext cx="28595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接箭头连接符 1043">
              <a:extLst>
                <a:ext uri="{FF2B5EF4-FFF2-40B4-BE49-F238E27FC236}">
                  <a16:creationId xmlns:a16="http://schemas.microsoft.com/office/drawing/2014/main" id="{E0E542A7-C196-4E96-94A3-CFC5554D1C22}"/>
                </a:ext>
              </a:extLst>
            </p:cNvPr>
            <p:cNvCxnSpPr/>
            <p:nvPr/>
          </p:nvCxnSpPr>
          <p:spPr>
            <a:xfrm>
              <a:off x="7080168" y="6047033"/>
              <a:ext cx="16385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箭头连接符 1045">
              <a:extLst>
                <a:ext uri="{FF2B5EF4-FFF2-40B4-BE49-F238E27FC236}">
                  <a16:creationId xmlns:a16="http://schemas.microsoft.com/office/drawing/2014/main" id="{E4415A27-EC2A-4E36-BED6-C6D99410DB1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758" y="6047033"/>
              <a:ext cx="28615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666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95B6C432-B19E-485D-8D8E-AD482869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" y="98191"/>
            <a:ext cx="2982537" cy="245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6D14392-DCED-4117-8F93-D4A50D22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73" y="274733"/>
            <a:ext cx="2994931" cy="23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C1BA0E-4217-4022-AF2E-ED91DFB23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504" y="1288751"/>
            <a:ext cx="20034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982FF0CE-B0F7-49EE-97BC-9AA55F8DF64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2" b="3147"/>
          <a:stretch/>
        </p:blipFill>
        <p:spPr>
          <a:xfrm>
            <a:off x="3363096" y="85492"/>
            <a:ext cx="1558940" cy="168967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5E4402D-0EA8-4966-98B3-028FB971B6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27" y="78591"/>
            <a:ext cx="1323387" cy="1385760"/>
          </a:xfrm>
          <a:prstGeom prst="rect">
            <a:avLst/>
          </a:prstGeom>
        </p:spPr>
      </p:pic>
      <p:grpSp>
        <p:nvGrpSpPr>
          <p:cNvPr id="1062" name="组合 1061">
            <a:extLst>
              <a:ext uri="{FF2B5EF4-FFF2-40B4-BE49-F238E27FC236}">
                <a16:creationId xmlns:a16="http://schemas.microsoft.com/office/drawing/2014/main" id="{674BC132-E385-4DE9-8B48-D421B4DB9DB9}"/>
              </a:ext>
            </a:extLst>
          </p:cNvPr>
          <p:cNvGrpSpPr/>
          <p:nvPr/>
        </p:nvGrpSpPr>
        <p:grpSpPr>
          <a:xfrm>
            <a:off x="582072" y="2789182"/>
            <a:ext cx="11027855" cy="3937662"/>
            <a:chOff x="329187" y="2751972"/>
            <a:chExt cx="11027855" cy="3937662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AC683C3-6E56-4653-A608-9FA2A251DA29}"/>
                </a:ext>
              </a:extLst>
            </p:cNvPr>
            <p:cNvSpPr txBox="1"/>
            <p:nvPr/>
          </p:nvSpPr>
          <p:spPr>
            <a:xfrm>
              <a:off x="3048000" y="324433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C6051A60-AC48-4CDF-B1D4-ACBF78596957}"/>
                </a:ext>
              </a:extLst>
            </p:cNvPr>
            <p:cNvGrpSpPr/>
            <p:nvPr/>
          </p:nvGrpSpPr>
          <p:grpSpPr>
            <a:xfrm>
              <a:off x="329187" y="2773885"/>
              <a:ext cx="5720105" cy="3915749"/>
              <a:chOff x="4287495" y="2552956"/>
              <a:chExt cx="5720105" cy="3915749"/>
            </a:xfrm>
          </p:grpSpPr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FB84D0C5-1168-4A45-B226-81A6E945A007}"/>
                  </a:ext>
                </a:extLst>
              </p:cNvPr>
              <p:cNvSpPr/>
              <p:nvPr/>
            </p:nvSpPr>
            <p:spPr>
              <a:xfrm>
                <a:off x="4400166" y="2552956"/>
                <a:ext cx="5607434" cy="3756649"/>
              </a:xfrm>
              <a:custGeom>
                <a:avLst/>
                <a:gdLst>
                  <a:gd name="connsiteX0" fmla="*/ 0 w 5607434"/>
                  <a:gd name="connsiteY0" fmla="*/ 0 h 3756649"/>
                  <a:gd name="connsiteX1" fmla="*/ 5607434 w 5607434"/>
                  <a:gd name="connsiteY1" fmla="*/ 0 h 3756649"/>
                  <a:gd name="connsiteX2" fmla="*/ 5607434 w 5607434"/>
                  <a:gd name="connsiteY2" fmla="*/ 2135644 h 3756649"/>
                  <a:gd name="connsiteX3" fmla="*/ 5607434 w 5607434"/>
                  <a:gd name="connsiteY3" fmla="*/ 2135645 h 3756649"/>
                  <a:gd name="connsiteX4" fmla="*/ 5607434 w 5607434"/>
                  <a:gd name="connsiteY4" fmla="*/ 3756649 h 3756649"/>
                  <a:gd name="connsiteX5" fmla="*/ 2067551 w 5607434"/>
                  <a:gd name="connsiteY5" fmla="*/ 3756649 h 3756649"/>
                  <a:gd name="connsiteX6" fmla="*/ 2067551 w 5607434"/>
                  <a:gd name="connsiteY6" fmla="*/ 2135645 h 3756649"/>
                  <a:gd name="connsiteX7" fmla="*/ 0 w 5607434"/>
                  <a:gd name="connsiteY7" fmla="*/ 2135645 h 375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07434" h="3756649">
                    <a:moveTo>
                      <a:pt x="0" y="0"/>
                    </a:moveTo>
                    <a:lnTo>
                      <a:pt x="5607434" y="0"/>
                    </a:lnTo>
                    <a:lnTo>
                      <a:pt x="5607434" y="2135644"/>
                    </a:lnTo>
                    <a:lnTo>
                      <a:pt x="5607434" y="2135645"/>
                    </a:lnTo>
                    <a:lnTo>
                      <a:pt x="5607434" y="3756649"/>
                    </a:lnTo>
                    <a:lnTo>
                      <a:pt x="2067551" y="3756649"/>
                    </a:lnTo>
                    <a:lnTo>
                      <a:pt x="2067551" y="2135645"/>
                    </a:lnTo>
                    <a:lnTo>
                      <a:pt x="0" y="2135645"/>
                    </a:lnTo>
                    <a:close/>
                  </a:path>
                </a:pathLst>
              </a:custGeom>
              <a:solidFill>
                <a:srgbClr val="88CAD8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4BA8D9EA-F02F-41A9-97F5-17F7753FE305}"/>
                  </a:ext>
                </a:extLst>
              </p:cNvPr>
              <p:cNvGrpSpPr/>
              <p:nvPr/>
            </p:nvGrpSpPr>
            <p:grpSpPr>
              <a:xfrm>
                <a:off x="4567788" y="3183364"/>
                <a:ext cx="1944564" cy="1372612"/>
                <a:chOff x="8143875" y="2447925"/>
                <a:chExt cx="1944564" cy="1372612"/>
              </a:xfrm>
            </p:grpSpPr>
            <p:sp>
              <p:nvSpPr>
                <p:cNvPr id="26" name="立方体 25">
                  <a:extLst>
                    <a:ext uri="{FF2B5EF4-FFF2-40B4-BE49-F238E27FC236}">
                      <a16:creationId xmlns:a16="http://schemas.microsoft.com/office/drawing/2014/main" id="{D2C9275F-832B-4060-9694-482D2AB9F298}"/>
                    </a:ext>
                  </a:extLst>
                </p:cNvPr>
                <p:cNvSpPr/>
                <p:nvPr/>
              </p:nvSpPr>
              <p:spPr>
                <a:xfrm>
                  <a:off x="8143875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立方体 29">
                  <a:extLst>
                    <a:ext uri="{FF2B5EF4-FFF2-40B4-BE49-F238E27FC236}">
                      <a16:creationId xmlns:a16="http://schemas.microsoft.com/office/drawing/2014/main" id="{D48F48D8-E63C-4E86-BBD8-2522AE564FD0}"/>
                    </a:ext>
                  </a:extLst>
                </p:cNvPr>
                <p:cNvSpPr/>
                <p:nvPr/>
              </p:nvSpPr>
              <p:spPr>
                <a:xfrm>
                  <a:off x="8380714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立方体 30">
                  <a:extLst>
                    <a:ext uri="{FF2B5EF4-FFF2-40B4-BE49-F238E27FC236}">
                      <a16:creationId xmlns:a16="http://schemas.microsoft.com/office/drawing/2014/main" id="{15513A1D-4E3D-46D5-9D25-8D178D705142}"/>
                    </a:ext>
                  </a:extLst>
                </p:cNvPr>
                <p:cNvSpPr/>
                <p:nvPr/>
              </p:nvSpPr>
              <p:spPr>
                <a:xfrm>
                  <a:off x="8617553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立方体 31">
                  <a:extLst>
                    <a:ext uri="{FF2B5EF4-FFF2-40B4-BE49-F238E27FC236}">
                      <a16:creationId xmlns:a16="http://schemas.microsoft.com/office/drawing/2014/main" id="{4A8519D2-30D6-4822-A534-B7176A0F4C77}"/>
                    </a:ext>
                  </a:extLst>
                </p:cNvPr>
                <p:cNvSpPr/>
                <p:nvPr/>
              </p:nvSpPr>
              <p:spPr>
                <a:xfrm>
                  <a:off x="8854392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立方体 32">
                  <a:extLst>
                    <a:ext uri="{FF2B5EF4-FFF2-40B4-BE49-F238E27FC236}">
                      <a16:creationId xmlns:a16="http://schemas.microsoft.com/office/drawing/2014/main" id="{923F54AD-AAE4-448E-85AE-9489F8419F06}"/>
                    </a:ext>
                  </a:extLst>
                </p:cNvPr>
                <p:cNvSpPr/>
                <p:nvPr/>
              </p:nvSpPr>
              <p:spPr>
                <a:xfrm>
                  <a:off x="9091231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立方体 33">
                  <a:extLst>
                    <a:ext uri="{FF2B5EF4-FFF2-40B4-BE49-F238E27FC236}">
                      <a16:creationId xmlns:a16="http://schemas.microsoft.com/office/drawing/2014/main" id="{3C186760-CD66-4D9B-A117-6189DF6C701F}"/>
                    </a:ext>
                  </a:extLst>
                </p:cNvPr>
                <p:cNvSpPr/>
                <p:nvPr/>
              </p:nvSpPr>
              <p:spPr>
                <a:xfrm>
                  <a:off x="9328069" y="2447925"/>
                  <a:ext cx="647700" cy="1372612"/>
                </a:xfrm>
                <a:prstGeom prst="cube">
                  <a:avLst>
                    <a:gd name="adj" fmla="val 70822"/>
                  </a:avLst>
                </a:prstGeom>
                <a:solidFill>
                  <a:srgbClr val="B8B8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CB4706F1-00F2-4431-8182-60313546D9AA}"/>
                    </a:ext>
                  </a:extLst>
                </p:cNvPr>
                <p:cNvGrpSpPr/>
                <p:nvPr/>
              </p:nvGrpSpPr>
              <p:grpSpPr>
                <a:xfrm>
                  <a:off x="8458857" y="2479246"/>
                  <a:ext cx="1280074" cy="292894"/>
                  <a:chOff x="8408856" y="2529247"/>
                  <a:chExt cx="1231459" cy="292894"/>
                </a:xfrm>
              </p:grpSpPr>
              <p:sp>
                <p:nvSpPr>
                  <p:cNvPr id="27" name="立方体 26">
                    <a:extLst>
                      <a:ext uri="{FF2B5EF4-FFF2-40B4-BE49-F238E27FC236}">
                        <a16:creationId xmlns:a16="http://schemas.microsoft.com/office/drawing/2014/main" id="{565ABB5D-5CAD-4905-8B9E-D7789D582E49}"/>
                      </a:ext>
                    </a:extLst>
                  </p:cNvPr>
                  <p:cNvSpPr/>
                  <p:nvPr/>
                </p:nvSpPr>
                <p:spPr>
                  <a:xfrm>
                    <a:off x="8408856" y="2529247"/>
                    <a:ext cx="1231459" cy="292894"/>
                  </a:xfrm>
                  <a:prstGeom prst="cube">
                    <a:avLst>
                      <a:gd name="adj" fmla="val 58333"/>
                    </a:avLst>
                  </a:prstGeom>
                  <a:solidFill>
                    <a:srgbClr val="FAF4D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03230ED3-DCD2-4C11-A98F-7599572AFCFA}"/>
                      </a:ext>
                    </a:extLst>
                  </p:cNvPr>
                  <p:cNvSpPr/>
                  <p:nvPr/>
                </p:nvSpPr>
                <p:spPr>
                  <a:xfrm>
                    <a:off x="8505975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FDAB004E-3FB6-4C34-8717-AFA72D6875CD}"/>
                      </a:ext>
                    </a:extLst>
                  </p:cNvPr>
                  <p:cNvSpPr/>
                  <p:nvPr/>
                </p:nvSpPr>
                <p:spPr>
                  <a:xfrm>
                    <a:off x="8659236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3F9121F7-9044-4C16-AC01-B0B677E40A1D}"/>
                      </a:ext>
                    </a:extLst>
                  </p:cNvPr>
                  <p:cNvSpPr/>
                  <p:nvPr/>
                </p:nvSpPr>
                <p:spPr>
                  <a:xfrm>
                    <a:off x="8812497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5914B12B-1E1E-407A-A7B3-9E4F03D7220D}"/>
                      </a:ext>
                    </a:extLst>
                  </p:cNvPr>
                  <p:cNvSpPr/>
                  <p:nvPr/>
                </p:nvSpPr>
                <p:spPr>
                  <a:xfrm>
                    <a:off x="8965758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14B7A36F-4C0C-47D6-9414-EDB1518F9A7D}"/>
                      </a:ext>
                    </a:extLst>
                  </p:cNvPr>
                  <p:cNvSpPr/>
                  <p:nvPr/>
                </p:nvSpPr>
                <p:spPr>
                  <a:xfrm>
                    <a:off x="9119019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BA13D49C-6072-4AF8-971B-29E6F748DF00}"/>
                      </a:ext>
                    </a:extLst>
                  </p:cNvPr>
                  <p:cNvSpPr/>
                  <p:nvPr/>
                </p:nvSpPr>
                <p:spPr>
                  <a:xfrm>
                    <a:off x="9272281" y="2721285"/>
                    <a:ext cx="80169" cy="8016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8138A69D-1E11-48E6-BA64-8D39D63078BB}"/>
                    </a:ext>
                  </a:extLst>
                </p:cNvPr>
                <p:cNvSpPr/>
                <p:nvPr/>
              </p:nvSpPr>
              <p:spPr>
                <a:xfrm>
                  <a:off x="9645650" y="2641600"/>
                  <a:ext cx="442789" cy="723454"/>
                </a:xfrm>
                <a:custGeom>
                  <a:avLst/>
                  <a:gdLst>
                    <a:gd name="connsiteX0" fmla="*/ 0 w 527050"/>
                    <a:gd name="connsiteY0" fmla="*/ 0 h 501650"/>
                    <a:gd name="connsiteX1" fmla="*/ 425450 w 527050"/>
                    <a:gd name="connsiteY1" fmla="*/ 165100 h 501650"/>
                    <a:gd name="connsiteX2" fmla="*/ 527050 w 527050"/>
                    <a:gd name="connsiteY2" fmla="*/ 501650 h 501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7050" h="501650">
                      <a:moveTo>
                        <a:pt x="0" y="0"/>
                      </a:moveTo>
                      <a:cubicBezTo>
                        <a:pt x="168804" y="40746"/>
                        <a:pt x="337608" y="81492"/>
                        <a:pt x="425450" y="165100"/>
                      </a:cubicBezTo>
                      <a:cubicBezTo>
                        <a:pt x="513292" y="248708"/>
                        <a:pt x="498475" y="421217"/>
                        <a:pt x="527050" y="501650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B7C3725D-D128-45D5-A572-23C98405F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87495" y="4754363"/>
                <a:ext cx="2118537" cy="1714342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5BCCC6EB-93EF-4C5C-B3F6-4E6F93046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7124997" y="3161498"/>
                <a:ext cx="2768748" cy="1416345"/>
              </a:xfrm>
              <a:prstGeom prst="rect">
                <a:avLst/>
              </a:prstGeom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0975DDB-33B3-4584-A6FA-9D64A0A8EC42}"/>
                  </a:ext>
                </a:extLst>
              </p:cNvPr>
              <p:cNvSpPr/>
              <p:nvPr/>
            </p:nvSpPr>
            <p:spPr>
              <a:xfrm>
                <a:off x="6543807" y="4913683"/>
                <a:ext cx="3349938" cy="700014"/>
              </a:xfrm>
              <a:prstGeom prst="rect">
                <a:avLst/>
              </a:prstGeom>
              <a:solidFill>
                <a:srgbClr val="FBCAC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2" name="图片 71" descr="\documentclass{article}&#10;\usepackage{amsmath,amssymb,amsfonts}&#10;\usepackage{xcolor}&#10;\pagestyle{empty}&#10;\begin{document}&#10;\begin{equation*}&#10;S_i = \frac{\mathrm{Var}_{\theta_i}\left[\mathbb{E}(Y \mid \theta_i)\right]}&#10;{ \mathrm{Var}(Y)}, S_{T_i} =&#10;\frac{\displaystyle \mathbb{E}_{\theta_{\sim i}}\bigl[\mathrm{Var}(Y \mid \theta_{\sim i})\bigr]}&#10;{\displaystyle \mathrm{Var}(Y)}&#10;\end{equation*}&#10;&#10;\end{document}" title="IguanaTex Picture Display">
                <a:extLst>
                  <a:ext uri="{FF2B5EF4-FFF2-40B4-BE49-F238E27FC236}">
                    <a16:creationId xmlns:a16="http://schemas.microsoft.com/office/drawing/2014/main" id="{339DFEDA-086C-44DA-AC28-3128658C2B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5698" y="4976713"/>
                <a:ext cx="3226156" cy="390036"/>
              </a:xfrm>
              <a:prstGeom prst="rect">
                <a:avLst/>
              </a:prstGeom>
            </p:spPr>
          </p:pic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CE958A6-344A-49B8-AC89-37B6AE03ADCD}"/>
                  </a:ext>
                </a:extLst>
              </p:cNvPr>
              <p:cNvSpPr/>
              <p:nvPr/>
            </p:nvSpPr>
            <p:spPr>
              <a:xfrm>
                <a:off x="6543807" y="5771747"/>
                <a:ext cx="3349938" cy="499669"/>
              </a:xfrm>
              <a:prstGeom prst="rect">
                <a:avLst/>
              </a:prstGeom>
              <a:solidFill>
                <a:srgbClr val="FBCAC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3C2545A9-CA1E-45EF-827E-78C45EE789C3}"/>
                  </a:ext>
                </a:extLst>
              </p:cNvPr>
              <p:cNvSpPr txBox="1"/>
              <p:nvPr/>
            </p:nvSpPr>
            <p:spPr>
              <a:xfrm>
                <a:off x="7735417" y="5329069"/>
                <a:ext cx="10118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Helvetica Neue" panose="02000503040000020004" pitchFamily="50" charset="-52"/>
                  </a:rPr>
                  <a:t>Sobol</a:t>
                </a:r>
                <a:r>
                  <a:rPr lang="zh-CN" altLang="en-US" sz="1400" dirty="0">
                    <a:latin typeface="Helvetica Neue" panose="02000503040000020004" pitchFamily="50" charset="-52"/>
                  </a:rPr>
                  <a:t>指数</a:t>
                </a: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8359E5A0-F112-4E92-8861-9F6EC2EE8AAC}"/>
                  </a:ext>
                </a:extLst>
              </p:cNvPr>
              <p:cNvSpPr txBox="1"/>
              <p:nvPr/>
            </p:nvSpPr>
            <p:spPr>
              <a:xfrm>
                <a:off x="7300701" y="4624218"/>
                <a:ext cx="16209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latin typeface="Helvetica Neue" panose="02000503040000020004" pitchFamily="50" charset="-52"/>
                  </a:rPr>
                  <a:t>跨工况敏感性分析</a:t>
                </a:r>
              </a:p>
            </p:txBody>
          </p:sp>
          <p:pic>
            <p:nvPicPr>
              <p:cNvPr id="78" name="图片 77" descr="\documentclass{article}&#10;\usepackage{amsmath,amssymb,amsfonts}&#10;\usepackage{xcolor}&#10;\pagestyle{empty}&#10;\begin{document}&#10;\begin{equation*}&#10;Y_{\text{multi}}  = w_1 Y_{C_1} + w_2 Y_{C_2} + \ldots + w_m Y_{C_m}&#10;\end{equation*}&#10;&#10;\end{document}" title="IguanaTex Picture Display">
                <a:extLst>
                  <a:ext uri="{FF2B5EF4-FFF2-40B4-BE49-F238E27FC236}">
                    <a16:creationId xmlns:a16="http://schemas.microsoft.com/office/drawing/2014/main" id="{CFE1EC17-C5D3-45C3-AD7F-B3DB2401ED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1538" y="5850014"/>
                <a:ext cx="3272207" cy="176353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4C5ECFF9-4154-42EA-89AF-499941CA851A}"/>
                  </a:ext>
                </a:extLst>
              </p:cNvPr>
              <p:cNvSpPr txBox="1"/>
              <p:nvPr/>
            </p:nvSpPr>
            <p:spPr>
              <a:xfrm>
                <a:off x="7806235" y="5998618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latin typeface="Helvetica Neue" panose="02000503040000020004" pitchFamily="50" charset="-52"/>
                  </a:rPr>
                  <a:t>加权误差</a:t>
                </a:r>
              </a:p>
            </p:txBody>
          </p: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F41BF4F0-1E88-40E9-9742-D96F46A8BA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776" y="5620948"/>
                <a:ext cx="1" cy="1440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B05FAF05-DE9A-4260-9E10-B75995B20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60306" y="5499103"/>
                <a:ext cx="20741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2A702FAB-122B-4876-BA7F-159CC254109C}"/>
                  </a:ext>
                </a:extLst>
              </p:cNvPr>
              <p:cNvSpPr txBox="1"/>
              <p:nvPr/>
            </p:nvSpPr>
            <p:spPr>
              <a:xfrm>
                <a:off x="5226368" y="2574230"/>
                <a:ext cx="44278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latin typeface="Helvetica Neue" panose="02000503040000020004" pitchFamily="50" charset="-52"/>
                  </a:rPr>
                  <a:t>基于实际放电数据的</a:t>
                </a:r>
                <a:r>
                  <a:rPr lang="en-US" altLang="zh-CN" sz="1400" b="1" dirty="0">
                    <a:latin typeface="Helvetica Neue" panose="02000503040000020004" pitchFamily="50" charset="-52"/>
                  </a:rPr>
                  <a:t>DFN</a:t>
                </a:r>
                <a:r>
                  <a:rPr lang="zh-CN" altLang="en-US" sz="1400" b="1" dirty="0">
                    <a:latin typeface="Helvetica Neue" panose="02000503040000020004" pitchFamily="50" charset="-52"/>
                  </a:rPr>
                  <a:t>电池建模与参数敏感性分析</a:t>
                </a:r>
              </a:p>
            </p:txBody>
          </p: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7FF58176-328B-4F13-B127-0234AC039F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0857" y="3837614"/>
                <a:ext cx="473290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4EE41B6-DC01-40A4-8D2B-DE48311322DF}"/>
                  </a:ext>
                </a:extLst>
              </p:cNvPr>
              <p:cNvSpPr txBox="1"/>
              <p:nvPr/>
            </p:nvSpPr>
            <p:spPr>
              <a:xfrm>
                <a:off x="4853156" y="2868457"/>
                <a:ext cx="16209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latin typeface="Helvetica Neue" panose="02000503040000020004" pitchFamily="50" charset="-52"/>
                  </a:rPr>
                  <a:t>大容量锂离子电池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7FA7FF48-C623-461B-A10D-1AC98BD2E524}"/>
                  </a:ext>
                </a:extLst>
              </p:cNvPr>
              <p:cNvSpPr txBox="1"/>
              <p:nvPr/>
            </p:nvSpPr>
            <p:spPr>
              <a:xfrm rot="18809659">
                <a:off x="5926005" y="3691748"/>
                <a:ext cx="5100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dirty="0">
                    <a:latin typeface="Helvetica Neue" panose="02000503040000020004" pitchFamily="50" charset="-52"/>
                  </a:rPr>
                  <a:t>280 Ah</a:t>
                </a:r>
                <a:endParaRPr lang="zh-CN" altLang="en-US" sz="8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95FCBD71-0773-4C80-9CCE-E84318D931B4}"/>
                  </a:ext>
                </a:extLst>
              </p:cNvPr>
              <p:cNvSpPr txBox="1"/>
              <p:nvPr/>
            </p:nvSpPr>
            <p:spPr>
              <a:xfrm>
                <a:off x="8028094" y="2868457"/>
                <a:ext cx="952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Helvetica Neue" panose="02000503040000020004" pitchFamily="50" charset="-52"/>
                  </a:rPr>
                  <a:t>DFN </a:t>
                </a:r>
                <a:r>
                  <a:rPr lang="zh-CN" altLang="en-US" sz="1400" b="1" dirty="0">
                    <a:latin typeface="Helvetica Neue" panose="02000503040000020004" pitchFamily="50" charset="-52"/>
                  </a:rPr>
                  <a:t>建模</a:t>
                </a:r>
              </a:p>
            </p:txBody>
          </p:sp>
        </p:grp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F00B9AD-38E0-45C8-80E9-BC40761CB3AA}"/>
                </a:ext>
              </a:extLst>
            </p:cNvPr>
            <p:cNvSpPr/>
            <p:nvPr/>
          </p:nvSpPr>
          <p:spPr>
            <a:xfrm>
              <a:off x="6330972" y="2767812"/>
              <a:ext cx="5014709" cy="1110591"/>
            </a:xfrm>
            <a:prstGeom prst="rect">
              <a:avLst/>
            </a:prstGeom>
            <a:solidFill>
              <a:srgbClr val="E2B1B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1D548FA6-7284-4C67-8EDD-6896E746C5E1}"/>
                </a:ext>
              </a:extLst>
            </p:cNvPr>
            <p:cNvSpPr txBox="1"/>
            <p:nvPr/>
          </p:nvSpPr>
          <p:spPr>
            <a:xfrm>
              <a:off x="2557919" y="371896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Helvetica Neue" panose="02000503040000020004" pitchFamily="50" charset="-52"/>
                </a:rPr>
                <a:t>数据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C78AA92-DC3F-42CB-8F7B-4B7A04E5BFDC}"/>
                </a:ext>
              </a:extLst>
            </p:cNvPr>
            <p:cNvSpPr txBox="1"/>
            <p:nvPr/>
          </p:nvSpPr>
          <p:spPr>
            <a:xfrm>
              <a:off x="6881352" y="2795159"/>
              <a:ext cx="28632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latin typeface="Helvetica Neue" panose="02000503040000020004" pitchFamily="50" charset="-52"/>
                </a:rPr>
                <a:t>基于关键区域约束的优化目标函数</a:t>
              </a:r>
            </a:p>
          </p:txBody>
        </p:sp>
        <p:pic>
          <p:nvPicPr>
            <p:cNvPr id="110" name="图片 109" descr="\documentclass{article}&#10;\usepackage{amsmath,amssymb,amsfonts}&#10;\usepackage{xcolor}&#10;\pagestyle{empty}&#10;\begin{document}&#10;\begin{equation*}&#10;\begin{aligned}&#10;\boldsymbol{\theta}^* =&amp; \arg\min_{\boldsymbol{\theta} \in \Theta} \max_{i \in \{1,2,\ldots,m\}} J(\boldsymbol{\theta}, \mathcal{D}_{C_i}) \\&#10;\text{subject to\quad} &amp;J(\boldsymbol{\theta}, \mathcal{D}_{C_i}^{\text{high}}) \leq \epsilon_{\text{high}},\;&#10;J(\boldsymbol{\theta}, \mathcal{D}_{C_i}^{\text{low}}) \leq \epsilon_{\text{low}}&#10;\end{aligned}&#10;\end{equation*}&#10;&#10;\end{document}" title="IguanaTex Picture Display">
              <a:extLst>
                <a:ext uri="{FF2B5EF4-FFF2-40B4-BE49-F238E27FC236}">
                  <a16:creationId xmlns:a16="http://schemas.microsoft.com/office/drawing/2014/main" id="{58BAA0A7-7934-4E12-8A00-5BF39376722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616" y="3140784"/>
              <a:ext cx="3442932" cy="559717"/>
            </a:xfrm>
            <a:prstGeom prst="rect">
              <a:avLst/>
            </a:prstGeom>
          </p:spPr>
        </p:pic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7EB233B9-DBBB-4043-929D-4DA98C9AC664}"/>
                </a:ext>
              </a:extLst>
            </p:cNvPr>
            <p:cNvGrpSpPr/>
            <p:nvPr/>
          </p:nvGrpSpPr>
          <p:grpSpPr>
            <a:xfrm>
              <a:off x="9825438" y="2751972"/>
              <a:ext cx="1489639" cy="1142959"/>
              <a:chOff x="7023944" y="3999647"/>
              <a:chExt cx="1489639" cy="1142959"/>
            </a:xfrm>
          </p:grpSpPr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93D9C282-CDBB-47ED-B572-0514E21B935A}"/>
                  </a:ext>
                </a:extLst>
              </p:cNvPr>
              <p:cNvCxnSpPr/>
              <p:nvPr/>
            </p:nvCxnSpPr>
            <p:spPr>
              <a:xfrm flipV="1">
                <a:off x="7248685" y="4067612"/>
                <a:ext cx="0" cy="91298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D843380D-5463-4737-8174-F023454F4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0748" y="4970499"/>
                <a:ext cx="127283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C0F1C297-B1D2-42EA-BC4F-49D791AA4206}"/>
                  </a:ext>
                </a:extLst>
              </p:cNvPr>
              <p:cNvSpPr/>
              <p:nvPr/>
            </p:nvSpPr>
            <p:spPr>
              <a:xfrm>
                <a:off x="7329488" y="4238129"/>
                <a:ext cx="976312" cy="633909"/>
              </a:xfrm>
              <a:custGeom>
                <a:avLst/>
                <a:gdLst>
                  <a:gd name="connsiteX0" fmla="*/ 0 w 976312"/>
                  <a:gd name="connsiteY0" fmla="*/ 496 h 633909"/>
                  <a:gd name="connsiteX1" fmla="*/ 485775 w 976312"/>
                  <a:gd name="connsiteY1" fmla="*/ 24309 h 633909"/>
                  <a:gd name="connsiteX2" fmla="*/ 781050 w 976312"/>
                  <a:gd name="connsiteY2" fmla="*/ 157659 h 633909"/>
                  <a:gd name="connsiteX3" fmla="*/ 976312 w 976312"/>
                  <a:gd name="connsiteY3" fmla="*/ 633909 h 63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6312" h="633909">
                    <a:moveTo>
                      <a:pt x="0" y="496"/>
                    </a:moveTo>
                    <a:cubicBezTo>
                      <a:pt x="177800" y="-695"/>
                      <a:pt x="355600" y="-1885"/>
                      <a:pt x="485775" y="24309"/>
                    </a:cubicBezTo>
                    <a:cubicBezTo>
                      <a:pt x="615950" y="50503"/>
                      <a:pt x="699294" y="56059"/>
                      <a:pt x="781050" y="157659"/>
                    </a:cubicBezTo>
                    <a:cubicBezTo>
                      <a:pt x="862806" y="259259"/>
                      <a:pt x="892968" y="567234"/>
                      <a:pt x="976312" y="63390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EA3E66BE-7D00-4368-A1EA-ABFF3D83AC33}"/>
                  </a:ext>
                </a:extLst>
              </p:cNvPr>
              <p:cNvSpPr/>
              <p:nvPr/>
            </p:nvSpPr>
            <p:spPr>
              <a:xfrm>
                <a:off x="7329488" y="4294822"/>
                <a:ext cx="985837" cy="386716"/>
              </a:xfrm>
              <a:custGeom>
                <a:avLst/>
                <a:gdLst>
                  <a:gd name="connsiteX0" fmla="*/ 0 w 985837"/>
                  <a:gd name="connsiteY0" fmla="*/ 15241 h 386716"/>
                  <a:gd name="connsiteX1" fmla="*/ 323850 w 985837"/>
                  <a:gd name="connsiteY1" fmla="*/ 953 h 386716"/>
                  <a:gd name="connsiteX2" fmla="*/ 681037 w 985837"/>
                  <a:gd name="connsiteY2" fmla="*/ 39053 h 386716"/>
                  <a:gd name="connsiteX3" fmla="*/ 919162 w 985837"/>
                  <a:gd name="connsiteY3" fmla="*/ 305753 h 386716"/>
                  <a:gd name="connsiteX4" fmla="*/ 985837 w 985837"/>
                  <a:gd name="connsiteY4" fmla="*/ 386716 h 38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837" h="386716">
                    <a:moveTo>
                      <a:pt x="0" y="15241"/>
                    </a:moveTo>
                    <a:cubicBezTo>
                      <a:pt x="105172" y="6112"/>
                      <a:pt x="210344" y="-3016"/>
                      <a:pt x="323850" y="953"/>
                    </a:cubicBezTo>
                    <a:cubicBezTo>
                      <a:pt x="437356" y="4922"/>
                      <a:pt x="581818" y="-11747"/>
                      <a:pt x="681037" y="39053"/>
                    </a:cubicBezTo>
                    <a:cubicBezTo>
                      <a:pt x="780256" y="89853"/>
                      <a:pt x="868362" y="247809"/>
                      <a:pt x="919162" y="305753"/>
                    </a:cubicBezTo>
                    <a:cubicBezTo>
                      <a:pt x="969962" y="363697"/>
                      <a:pt x="977899" y="375206"/>
                      <a:pt x="985837" y="386716"/>
                    </a:cubicBezTo>
                  </a:path>
                </a:pathLst>
              </a:custGeom>
              <a:no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7D9F18E-0317-43BF-B72D-DDE908EF03AE}"/>
                  </a:ext>
                </a:extLst>
              </p:cNvPr>
              <p:cNvSpPr txBox="1"/>
              <p:nvPr/>
            </p:nvSpPr>
            <p:spPr>
              <a:xfrm>
                <a:off x="7958801" y="3999647"/>
                <a:ext cx="532518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b="1" dirty="0">
                    <a:latin typeface="Helvetica Neue" panose="02000503040000020004" pitchFamily="50" charset="-52"/>
                  </a:rPr>
                  <a:t>Experiment</a:t>
                </a:r>
                <a:endParaRPr lang="zh-CN" altLang="en-US" sz="500" b="1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32CE5FFD-F3F6-46CE-B6A2-789B3912F1B6}"/>
                  </a:ext>
                </a:extLst>
              </p:cNvPr>
              <p:cNvSpPr txBox="1"/>
              <p:nvPr/>
            </p:nvSpPr>
            <p:spPr>
              <a:xfrm>
                <a:off x="7958801" y="4101992"/>
                <a:ext cx="532518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b="1" dirty="0">
                    <a:latin typeface="Helvetica Neue" panose="02000503040000020004" pitchFamily="50" charset="-52"/>
                  </a:rPr>
                  <a:t>Simulation</a:t>
                </a:r>
                <a:endParaRPr lang="zh-CN" altLang="en-US" sz="500" b="1" dirty="0">
                  <a:latin typeface="Helvetica Neue" panose="02000503040000020004" pitchFamily="50" charset="-52"/>
                </a:endParaRPr>
              </a:p>
            </p:txBody>
          </p: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B3C95C0B-0F55-4445-80F9-98C11F77FB3B}"/>
                  </a:ext>
                </a:extLst>
              </p:cNvPr>
              <p:cNvGrpSpPr/>
              <p:nvPr/>
            </p:nvGrpSpPr>
            <p:grpSpPr>
              <a:xfrm>
                <a:off x="7860884" y="4088653"/>
                <a:ext cx="144000" cy="101960"/>
                <a:chOff x="7860884" y="4088653"/>
                <a:chExt cx="144000" cy="101960"/>
              </a:xfrm>
            </p:grpSpPr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BD726B9D-00DB-42C0-AF4A-727A7E758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0884" y="4088653"/>
                  <a:ext cx="144000" cy="0"/>
                </a:xfrm>
                <a:prstGeom prst="line">
                  <a:avLst/>
                </a:prstGeom>
                <a:ln w="19050">
                  <a:solidFill>
                    <a:srgbClr val="2F5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" name="组合 122">
                  <a:extLst>
                    <a:ext uri="{FF2B5EF4-FFF2-40B4-BE49-F238E27FC236}">
                      <a16:creationId xmlns:a16="http://schemas.microsoft.com/office/drawing/2014/main" id="{F783ECAA-A9F8-4BFB-B744-8336855E09ED}"/>
                    </a:ext>
                  </a:extLst>
                </p:cNvPr>
                <p:cNvGrpSpPr/>
                <p:nvPr/>
              </p:nvGrpSpPr>
              <p:grpSpPr>
                <a:xfrm>
                  <a:off x="7860884" y="4190613"/>
                  <a:ext cx="144000" cy="0"/>
                  <a:chOff x="7756515" y="4192993"/>
                  <a:chExt cx="259436" cy="0"/>
                </a:xfrm>
              </p:grpSpPr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BF9660CC-2DBA-42C5-A52C-1F3EA5BDFB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1651" y="4192993"/>
                    <a:ext cx="114300" cy="0"/>
                  </a:xfrm>
                  <a:prstGeom prst="line">
                    <a:avLst/>
                  </a:prstGeom>
                  <a:ln w="19050">
                    <a:solidFill>
                      <a:srgbClr val="A9D1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连接符 124">
                    <a:extLst>
                      <a:ext uri="{FF2B5EF4-FFF2-40B4-BE49-F238E27FC236}">
                        <a16:creationId xmlns:a16="http://schemas.microsoft.com/office/drawing/2014/main" id="{27EFBD65-2E8C-4494-8967-C3620DB0F1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56515" y="4192993"/>
                    <a:ext cx="114300" cy="0"/>
                  </a:xfrm>
                  <a:prstGeom prst="line">
                    <a:avLst/>
                  </a:prstGeom>
                  <a:ln w="19050">
                    <a:solidFill>
                      <a:srgbClr val="A9D1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636529E7-1090-4D84-9020-85ECB73F34BB}"/>
                  </a:ext>
                </a:extLst>
              </p:cNvPr>
              <p:cNvSpPr txBox="1"/>
              <p:nvPr/>
            </p:nvSpPr>
            <p:spPr>
              <a:xfrm>
                <a:off x="7615379" y="4942551"/>
                <a:ext cx="4988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Time (s)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1701A968-216B-4A8F-B066-8BB361AF7267}"/>
                  </a:ext>
                </a:extLst>
              </p:cNvPr>
              <p:cNvSpPr txBox="1"/>
              <p:nvPr/>
            </p:nvSpPr>
            <p:spPr>
              <a:xfrm rot="16200000">
                <a:off x="6816836" y="4445237"/>
                <a:ext cx="6142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Voltage (V)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024" name="矩形 1023">
                <a:extLst>
                  <a:ext uri="{FF2B5EF4-FFF2-40B4-BE49-F238E27FC236}">
                    <a16:creationId xmlns:a16="http://schemas.microsoft.com/office/drawing/2014/main" id="{ECB8271B-AF3F-4E83-BCBE-1262C835916F}"/>
                  </a:ext>
                </a:extLst>
              </p:cNvPr>
              <p:cNvSpPr/>
              <p:nvPr/>
            </p:nvSpPr>
            <p:spPr>
              <a:xfrm>
                <a:off x="7329488" y="4168924"/>
                <a:ext cx="178590" cy="18637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84F6B551-482F-4F1D-B190-03DCEC7EF342}"/>
                  </a:ext>
                </a:extLst>
              </p:cNvPr>
              <p:cNvSpPr/>
              <p:nvPr/>
            </p:nvSpPr>
            <p:spPr>
              <a:xfrm>
                <a:off x="8143876" y="4457885"/>
                <a:ext cx="171450" cy="41026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0313D8C0-B1AD-498F-B50F-9EA175819DC8}"/>
                  </a:ext>
                </a:extLst>
              </p:cNvPr>
              <p:cNvSpPr txBox="1"/>
              <p:nvPr/>
            </p:nvSpPr>
            <p:spPr>
              <a:xfrm>
                <a:off x="7248284" y="4321422"/>
                <a:ext cx="596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Low-SOC Region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9A9A85A5-B562-47F0-AD1E-48CD7083F0C0}"/>
                  </a:ext>
                </a:extLst>
              </p:cNvPr>
              <p:cNvSpPr txBox="1"/>
              <p:nvPr/>
            </p:nvSpPr>
            <p:spPr>
              <a:xfrm>
                <a:off x="7625995" y="4626110"/>
                <a:ext cx="596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High-SOC Region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</p:grpSp>
        <p:grpSp>
          <p:nvGrpSpPr>
            <p:cNvPr id="1046" name="组合 1045">
              <a:extLst>
                <a:ext uri="{FF2B5EF4-FFF2-40B4-BE49-F238E27FC236}">
                  <a16:creationId xmlns:a16="http://schemas.microsoft.com/office/drawing/2014/main" id="{5AADD11B-9DE0-4084-AEFD-1FDDA4CFA517}"/>
                </a:ext>
              </a:extLst>
            </p:cNvPr>
            <p:cNvGrpSpPr/>
            <p:nvPr/>
          </p:nvGrpSpPr>
          <p:grpSpPr>
            <a:xfrm>
              <a:off x="6342333" y="4020268"/>
              <a:ext cx="5014709" cy="1397782"/>
              <a:chOff x="6342333" y="3986927"/>
              <a:chExt cx="5014709" cy="1397782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38F4C46A-3DFA-4F04-ADF4-E82DB94A4751}"/>
                  </a:ext>
                </a:extLst>
              </p:cNvPr>
              <p:cNvSpPr/>
              <p:nvPr/>
            </p:nvSpPr>
            <p:spPr>
              <a:xfrm>
                <a:off x="6342333" y="3986927"/>
                <a:ext cx="5014709" cy="1397782"/>
              </a:xfrm>
              <a:prstGeom prst="rect">
                <a:avLst/>
              </a:prstGeom>
              <a:solidFill>
                <a:srgbClr val="E2B1B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814A2CF6-D25E-4A4D-9212-33BEAADE12D6}"/>
                  </a:ext>
                </a:extLst>
              </p:cNvPr>
              <p:cNvSpPr txBox="1"/>
              <p:nvPr/>
            </p:nvSpPr>
            <p:spPr>
              <a:xfrm>
                <a:off x="7571040" y="3995139"/>
                <a:ext cx="25865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latin typeface="Helvetica Neue" panose="02000503040000020004" pitchFamily="50" charset="-52"/>
                  </a:rPr>
                  <a:t>基于信任域的约束贝叶斯优化</a:t>
                </a:r>
              </a:p>
            </p:txBody>
          </p:sp>
          <p:pic>
            <p:nvPicPr>
              <p:cNvPr id="1031" name="图片 1030" descr="\documentclass{article}&#10;\usepackage{amsmath,amssymb,amsfonts}&#10;\usepackage{xcolor}&#10;\pagestyle{empty}&#10;\begin{document}&#10;    \begin{equation*}&#10;      f(\boldsymbol{\theta}) \sim \mathcal{GP}\bigl(m_f(\boldsymbol{\theta}),\,k_f(\boldsymbol{\theta},\boldsymbol{\theta}')\bigr),&#10;      \quad&#10;      c_j(\boldsymbol{\theta}) \sim \mathcal{GP}\bigl(m_{c_j}(\boldsymbol{\theta}),\,k_{c_j}(\boldsymbol{\theta},\boldsymbol{\theta}')\bigr)&#10;    \end{equation*}&#10;&#10;\end{document}" title="IguanaTex Picture Display">
                <a:extLst>
                  <a:ext uri="{FF2B5EF4-FFF2-40B4-BE49-F238E27FC236}">
                    <a16:creationId xmlns:a16="http://schemas.microsoft.com/office/drawing/2014/main" id="{1D12A3A3-F1A6-43C6-ACBA-A4D68F7C878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9675" y="4345934"/>
                <a:ext cx="4308895" cy="187507"/>
              </a:xfrm>
              <a:prstGeom prst="rect">
                <a:avLst/>
              </a:prstGeom>
            </p:spPr>
          </p:pic>
          <p:pic>
            <p:nvPicPr>
              <p:cNvPr id="1039" name="图片 1038" descr="\documentclass{article}&#10;\usepackage{amsmath,amssymb,amsfonts}&#10;\usepackage{xcolor}&#10;\pagestyle{empty}&#10;\begin{document}&#10;    \begin{equation*}&#10;      L_{k+1} = \min\{2 L_k,\,L_{\max}\},\quad n_s\leftarrow 0,\quad L_{k+1} = L_k/2,\quad n_f\leftarrow 0.&#10;    \end{equation*}&#10;&#10;\end{document}" title="IguanaTex Picture Display">
                <a:extLst>
                  <a:ext uri="{FF2B5EF4-FFF2-40B4-BE49-F238E27FC236}">
                    <a16:creationId xmlns:a16="http://schemas.microsoft.com/office/drawing/2014/main" id="{9F9C4038-6C0C-4A66-868D-FC433D23A6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6304" y="4879647"/>
                <a:ext cx="3975636" cy="153690"/>
              </a:xfrm>
              <a:prstGeom prst="rect">
                <a:avLst/>
              </a:prstGeom>
            </p:spPr>
          </p:pic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3575CAC-FF8F-4AD5-968C-0C4871438E8E}"/>
                  </a:ext>
                </a:extLst>
              </p:cNvPr>
              <p:cNvSpPr txBox="1"/>
              <p:nvPr/>
            </p:nvSpPr>
            <p:spPr>
              <a:xfrm>
                <a:off x="7649909" y="4562089"/>
                <a:ext cx="24288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2">
                        <a:lumMod val="50000"/>
                      </a:schemeClr>
                    </a:solidFill>
                    <a:latin typeface="Helvetica Neue" panose="02000503040000020004" pitchFamily="50" charset="-52"/>
                  </a:rPr>
                  <a:t>高斯过程回归</a:t>
                </a:r>
              </a:p>
            </p:txBody>
          </p:sp>
          <p:sp>
            <p:nvSpPr>
              <p:cNvPr id="1041" name="矩形 1040">
                <a:extLst>
                  <a:ext uri="{FF2B5EF4-FFF2-40B4-BE49-F238E27FC236}">
                    <a16:creationId xmlns:a16="http://schemas.microsoft.com/office/drawing/2014/main" id="{0F761743-5876-4411-9B7A-F85456DEF083}"/>
                  </a:ext>
                </a:extLst>
              </p:cNvPr>
              <p:cNvSpPr/>
              <p:nvPr/>
            </p:nvSpPr>
            <p:spPr>
              <a:xfrm>
                <a:off x="6475805" y="4271607"/>
                <a:ext cx="4631489" cy="29707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2DD8DC3D-0FB4-438A-A05F-2600AC7C6B51}"/>
                  </a:ext>
                </a:extLst>
              </p:cNvPr>
              <p:cNvSpPr/>
              <p:nvPr/>
            </p:nvSpPr>
            <p:spPr>
              <a:xfrm>
                <a:off x="6475804" y="4797817"/>
                <a:ext cx="4631489" cy="276999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84950D80-1967-4F44-8730-3EF4A7DD6D52}"/>
                  </a:ext>
                </a:extLst>
              </p:cNvPr>
              <p:cNvSpPr txBox="1"/>
              <p:nvPr/>
            </p:nvSpPr>
            <p:spPr>
              <a:xfrm>
                <a:off x="7656866" y="5074638"/>
                <a:ext cx="24288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2">
                        <a:lumMod val="50000"/>
                      </a:schemeClr>
                    </a:solidFill>
                    <a:latin typeface="Helvetica Neue" panose="02000503040000020004" pitchFamily="50" charset="-52"/>
                  </a:rPr>
                  <a:t>信任域管理</a:t>
                </a:r>
              </a:p>
            </p:txBody>
          </p:sp>
          <p:cxnSp>
            <p:nvCxnSpPr>
              <p:cNvPr id="156" name="直接箭头连接符 155">
                <a:extLst>
                  <a:ext uri="{FF2B5EF4-FFF2-40B4-BE49-F238E27FC236}">
                    <a16:creationId xmlns:a16="http://schemas.microsoft.com/office/drawing/2014/main" id="{C40EE91F-D502-4946-8B23-303035D9C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5672" y="4599940"/>
                <a:ext cx="1" cy="144000"/>
              </a:xfrm>
              <a:prstGeom prst="straightConnector1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E97F0DF4-9D7E-47E8-ABBC-7950C56CC4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2478" y="4599940"/>
                <a:ext cx="1" cy="144000"/>
              </a:xfrm>
              <a:prstGeom prst="straightConnector1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23C9D48D-5531-4FA7-803F-88BE6DCD7511}"/>
                </a:ext>
              </a:extLst>
            </p:cNvPr>
            <p:cNvCxnSpPr>
              <a:cxnSpLocks/>
              <a:endCxn id="138" idx="1"/>
            </p:cNvCxnSpPr>
            <p:nvPr/>
          </p:nvCxnSpPr>
          <p:spPr>
            <a:xfrm>
              <a:off x="6050796" y="4719159"/>
              <a:ext cx="2915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52A0E9B1-3535-4F75-B5BD-54A28A9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4314" y="3872125"/>
              <a:ext cx="1" cy="14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4D7493EA-0FAB-45B8-942A-AF2FE6054EE6}"/>
                </a:ext>
              </a:extLst>
            </p:cNvPr>
            <p:cNvSpPr/>
            <p:nvPr/>
          </p:nvSpPr>
          <p:spPr>
            <a:xfrm>
              <a:off x="6342333" y="5549998"/>
              <a:ext cx="5014709" cy="980536"/>
            </a:xfrm>
            <a:prstGeom prst="rect">
              <a:avLst/>
            </a:prstGeom>
            <a:solidFill>
              <a:srgbClr val="E2B1B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57845352-9500-4098-861D-45DA2029F141}"/>
                </a:ext>
              </a:extLst>
            </p:cNvPr>
            <p:cNvSpPr txBox="1"/>
            <p:nvPr/>
          </p:nvSpPr>
          <p:spPr>
            <a:xfrm>
              <a:off x="7754842" y="5543387"/>
              <a:ext cx="290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Helvetica Neue" panose="02000503040000020004" pitchFamily="50" charset="-52"/>
                </a:rPr>
                <a:t>粒度自适应局部搜索算法</a:t>
              </a:r>
            </a:p>
          </p:txBody>
        </p: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E266A0E8-0632-4913-8389-25E7F74CBD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4314" y="5418272"/>
              <a:ext cx="1" cy="14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3A45EACB-564E-4CC6-8883-7F703BB3A296}"/>
                </a:ext>
              </a:extLst>
            </p:cNvPr>
            <p:cNvSpPr/>
            <p:nvPr/>
          </p:nvSpPr>
          <p:spPr>
            <a:xfrm>
              <a:off x="6448730" y="5832463"/>
              <a:ext cx="2063168" cy="611296"/>
            </a:xfrm>
            <a:prstGeom prst="rect">
              <a:avLst/>
            </a:prstGeom>
            <a:solidFill>
              <a:srgbClr val="FFDF9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3811FBC2-D323-4EEB-A891-B5204F64402A}"/>
                </a:ext>
              </a:extLst>
            </p:cNvPr>
            <p:cNvSpPr txBox="1"/>
            <p:nvPr/>
          </p:nvSpPr>
          <p:spPr>
            <a:xfrm>
              <a:off x="7039179" y="5807151"/>
              <a:ext cx="1532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i="1" dirty="0">
                  <a:latin typeface="Helvetica Neue" panose="02000503040000020004" pitchFamily="50" charset="-52"/>
                </a:rPr>
                <a:t>搜索阶段</a:t>
              </a:r>
              <a:endParaRPr lang="zh-CN" altLang="en-US" sz="1400" dirty="0">
                <a:latin typeface="Helvetica Neue" panose="02000503040000020004" pitchFamily="50" charset="-52"/>
              </a:endParaRPr>
            </a:p>
          </p:txBody>
        </p:sp>
        <p:pic>
          <p:nvPicPr>
            <p:cNvPr id="1058" name="图片 1057" descr="\documentclass{article}&#10;\usepackage{amsmath,amssymb,amsfonts}&#10;\usepackage{xcolor}&#10;\pagestyle{empty}&#10;\begin{document}&#10;    \begin{equation*}&#10;      M_k = \bigl\{\boldsymbol{\theta}_{\ell} + \Delta^m_k\,\mathbf{z} \bigr\}    \end{equation*}&#10;&#10;\end{document}" title="IguanaTex Picture Display">
              <a:extLst>
                <a:ext uri="{FF2B5EF4-FFF2-40B4-BE49-F238E27FC236}">
                  <a16:creationId xmlns:a16="http://schemas.microsoft.com/office/drawing/2014/main" id="{B716B746-83DD-41CF-957D-A685178BC50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313" y="6111757"/>
              <a:ext cx="1779147" cy="257491"/>
            </a:xfrm>
            <a:prstGeom prst="rect">
              <a:avLst/>
            </a:prstGeom>
          </p:spPr>
        </p:pic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99EFF497-C97C-46D0-90A4-A29E3ED1D14D}"/>
                </a:ext>
              </a:extLst>
            </p:cNvPr>
            <p:cNvSpPr/>
            <p:nvPr/>
          </p:nvSpPr>
          <p:spPr>
            <a:xfrm>
              <a:off x="9177595" y="5832463"/>
              <a:ext cx="2063168" cy="611296"/>
            </a:xfrm>
            <a:prstGeom prst="rect">
              <a:avLst/>
            </a:prstGeom>
            <a:solidFill>
              <a:srgbClr val="FFDF9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D4978665-1B2F-45D8-83BC-0D9A47862E85}"/>
                </a:ext>
              </a:extLst>
            </p:cNvPr>
            <p:cNvSpPr txBox="1"/>
            <p:nvPr/>
          </p:nvSpPr>
          <p:spPr>
            <a:xfrm>
              <a:off x="9792558" y="5807151"/>
              <a:ext cx="1532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i="1" dirty="0">
                  <a:latin typeface="Helvetica Neue" panose="02000503040000020004" pitchFamily="50" charset="-52"/>
                </a:rPr>
                <a:t>最终阶段</a:t>
              </a:r>
              <a:endParaRPr lang="zh-CN" altLang="en-US" sz="1400" dirty="0">
                <a:latin typeface="Helvetica Neue" panose="02000503040000020004" pitchFamily="50" charset="-52"/>
              </a:endParaRPr>
            </a:p>
          </p:txBody>
        </p:sp>
        <p:pic>
          <p:nvPicPr>
            <p:cNvPr id="1060" name="图片 1059" descr="\documentclass{article}&#10;\usepackage{amsmath,amssymb,amsfonts}&#10;\usepackage{xcolor}&#10;\pagestyle{empty}&#10;\begin{document}&#10;    \begin{equation*}&#10;      P_k = \bigl\{\boldsymbol{\theta}_k + \Delta^p_k\,\mathbf{d}\bigr\}&#10;    \end{equation*}&#10;&#10;\end{document}" title="IguanaTex Picture Display">
              <a:extLst>
                <a:ext uri="{FF2B5EF4-FFF2-40B4-BE49-F238E27FC236}">
                  <a16:creationId xmlns:a16="http://schemas.microsoft.com/office/drawing/2014/main" id="{01B4DB3B-ECD7-4134-BF78-14D9415FA2D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3310" y="6111757"/>
              <a:ext cx="1701512" cy="257491"/>
            </a:xfrm>
            <a:prstGeom prst="rect">
              <a:avLst/>
            </a:prstGeom>
          </p:spPr>
        </p:pic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5CED2CAD-718F-4238-86C7-147EF300C0C5}"/>
                </a:ext>
              </a:extLst>
            </p:cNvPr>
            <p:cNvCxnSpPr>
              <a:cxnSpLocks/>
              <a:endCxn id="193" idx="1"/>
            </p:cNvCxnSpPr>
            <p:nvPr/>
          </p:nvCxnSpPr>
          <p:spPr>
            <a:xfrm flipV="1">
              <a:off x="8511898" y="6138111"/>
              <a:ext cx="665697" cy="3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3E4694E7-6098-4B52-9B08-AE758BEDD9BC}"/>
                </a:ext>
              </a:extLst>
            </p:cNvPr>
            <p:cNvSpPr txBox="1"/>
            <p:nvPr/>
          </p:nvSpPr>
          <p:spPr>
            <a:xfrm>
              <a:off x="8464342" y="5857775"/>
              <a:ext cx="13076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Helvetica Neue" panose="02000503040000020004" pitchFamily="50" charset="-52"/>
                </a:rPr>
                <a:t>IF FAIL</a:t>
              </a:r>
              <a:endParaRPr lang="zh-CN" altLang="en-US" sz="1400" i="1" dirty="0">
                <a:latin typeface="Helvetica Neue" panose="02000503040000020004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58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6C1BA0E-4217-4022-AF2E-ED91DFB23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504" y="1288751"/>
            <a:ext cx="20034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02F9201-9C8C-4EC8-A829-2B6388FF39A3}"/>
              </a:ext>
            </a:extLst>
          </p:cNvPr>
          <p:cNvGrpSpPr/>
          <p:nvPr/>
        </p:nvGrpSpPr>
        <p:grpSpPr>
          <a:xfrm>
            <a:off x="582072" y="2484381"/>
            <a:ext cx="11027855" cy="3942455"/>
            <a:chOff x="582072" y="2789182"/>
            <a:chExt cx="11027855" cy="394245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BE30065-B008-44AC-AE3D-4BD5FE04C07C}"/>
                </a:ext>
              </a:extLst>
            </p:cNvPr>
            <p:cNvSpPr txBox="1"/>
            <p:nvPr/>
          </p:nvSpPr>
          <p:spPr>
            <a:xfrm>
              <a:off x="3300885" y="328154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18F28B2-8D72-4BEB-BCDF-892FF9AB55BC}"/>
                </a:ext>
              </a:extLst>
            </p:cNvPr>
            <p:cNvSpPr/>
            <p:nvPr/>
          </p:nvSpPr>
          <p:spPr>
            <a:xfrm>
              <a:off x="694743" y="2811095"/>
              <a:ext cx="5607434" cy="3756649"/>
            </a:xfrm>
            <a:custGeom>
              <a:avLst/>
              <a:gdLst>
                <a:gd name="connsiteX0" fmla="*/ 0 w 5607434"/>
                <a:gd name="connsiteY0" fmla="*/ 0 h 3756649"/>
                <a:gd name="connsiteX1" fmla="*/ 5607434 w 5607434"/>
                <a:gd name="connsiteY1" fmla="*/ 0 h 3756649"/>
                <a:gd name="connsiteX2" fmla="*/ 5607434 w 5607434"/>
                <a:gd name="connsiteY2" fmla="*/ 2135644 h 3756649"/>
                <a:gd name="connsiteX3" fmla="*/ 5607434 w 5607434"/>
                <a:gd name="connsiteY3" fmla="*/ 2135645 h 3756649"/>
                <a:gd name="connsiteX4" fmla="*/ 5607434 w 5607434"/>
                <a:gd name="connsiteY4" fmla="*/ 3756649 h 3756649"/>
                <a:gd name="connsiteX5" fmla="*/ 2067551 w 5607434"/>
                <a:gd name="connsiteY5" fmla="*/ 3756649 h 3756649"/>
                <a:gd name="connsiteX6" fmla="*/ 2067551 w 5607434"/>
                <a:gd name="connsiteY6" fmla="*/ 2135645 h 3756649"/>
                <a:gd name="connsiteX7" fmla="*/ 0 w 5607434"/>
                <a:gd name="connsiteY7" fmla="*/ 2135645 h 375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07434" h="3756649">
                  <a:moveTo>
                    <a:pt x="0" y="0"/>
                  </a:moveTo>
                  <a:lnTo>
                    <a:pt x="5607434" y="0"/>
                  </a:lnTo>
                  <a:lnTo>
                    <a:pt x="5607434" y="2135644"/>
                  </a:lnTo>
                  <a:lnTo>
                    <a:pt x="5607434" y="2135645"/>
                  </a:lnTo>
                  <a:lnTo>
                    <a:pt x="5607434" y="3756649"/>
                  </a:lnTo>
                  <a:lnTo>
                    <a:pt x="2067551" y="3756649"/>
                  </a:lnTo>
                  <a:lnTo>
                    <a:pt x="2067551" y="2135645"/>
                  </a:lnTo>
                  <a:lnTo>
                    <a:pt x="0" y="2135645"/>
                  </a:lnTo>
                  <a:close/>
                </a:path>
              </a:pathLst>
            </a:custGeom>
            <a:solidFill>
              <a:srgbClr val="88CAD8">
                <a:alpha val="8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D8C9008-3C9E-4D77-BC74-FCB56E926F44}"/>
                </a:ext>
              </a:extLst>
            </p:cNvPr>
            <p:cNvGrpSpPr/>
            <p:nvPr/>
          </p:nvGrpSpPr>
          <p:grpSpPr>
            <a:xfrm>
              <a:off x="862365" y="3441503"/>
              <a:ext cx="1944564" cy="1372612"/>
              <a:chOff x="8143875" y="2447925"/>
              <a:chExt cx="1944564" cy="1372612"/>
            </a:xfrm>
          </p:grpSpPr>
          <p:sp>
            <p:nvSpPr>
              <p:cNvPr id="71" name="立方体 70">
                <a:extLst>
                  <a:ext uri="{FF2B5EF4-FFF2-40B4-BE49-F238E27FC236}">
                    <a16:creationId xmlns:a16="http://schemas.microsoft.com/office/drawing/2014/main" id="{5C418842-9C82-4FA8-8B12-33AF1DE6CEA4}"/>
                  </a:ext>
                </a:extLst>
              </p:cNvPr>
              <p:cNvSpPr/>
              <p:nvPr/>
            </p:nvSpPr>
            <p:spPr>
              <a:xfrm>
                <a:off x="8143875" y="2447925"/>
                <a:ext cx="647700" cy="1372612"/>
              </a:xfrm>
              <a:prstGeom prst="cube">
                <a:avLst>
                  <a:gd name="adj" fmla="val 70822"/>
                </a:avLst>
              </a:prstGeom>
              <a:solidFill>
                <a:srgbClr val="B8B8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立方体 71">
                <a:extLst>
                  <a:ext uri="{FF2B5EF4-FFF2-40B4-BE49-F238E27FC236}">
                    <a16:creationId xmlns:a16="http://schemas.microsoft.com/office/drawing/2014/main" id="{32C4D231-98F8-402B-BDE6-9DFD71B397F8}"/>
                  </a:ext>
                </a:extLst>
              </p:cNvPr>
              <p:cNvSpPr/>
              <p:nvPr/>
            </p:nvSpPr>
            <p:spPr>
              <a:xfrm>
                <a:off x="8380714" y="2447925"/>
                <a:ext cx="647700" cy="1372612"/>
              </a:xfrm>
              <a:prstGeom prst="cube">
                <a:avLst>
                  <a:gd name="adj" fmla="val 70822"/>
                </a:avLst>
              </a:prstGeom>
              <a:solidFill>
                <a:srgbClr val="B8B8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立方体 72">
                <a:extLst>
                  <a:ext uri="{FF2B5EF4-FFF2-40B4-BE49-F238E27FC236}">
                    <a16:creationId xmlns:a16="http://schemas.microsoft.com/office/drawing/2014/main" id="{C3ED7D0E-8901-48C6-A06B-EA537152A387}"/>
                  </a:ext>
                </a:extLst>
              </p:cNvPr>
              <p:cNvSpPr/>
              <p:nvPr/>
            </p:nvSpPr>
            <p:spPr>
              <a:xfrm>
                <a:off x="8617553" y="2447925"/>
                <a:ext cx="647700" cy="1372612"/>
              </a:xfrm>
              <a:prstGeom prst="cube">
                <a:avLst>
                  <a:gd name="adj" fmla="val 70822"/>
                </a:avLst>
              </a:prstGeom>
              <a:solidFill>
                <a:srgbClr val="B8B8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立方体 73">
                <a:extLst>
                  <a:ext uri="{FF2B5EF4-FFF2-40B4-BE49-F238E27FC236}">
                    <a16:creationId xmlns:a16="http://schemas.microsoft.com/office/drawing/2014/main" id="{DDDD269F-9AA3-490C-A21E-EF19CE3B3F92}"/>
                  </a:ext>
                </a:extLst>
              </p:cNvPr>
              <p:cNvSpPr/>
              <p:nvPr/>
            </p:nvSpPr>
            <p:spPr>
              <a:xfrm>
                <a:off x="8854392" y="2447925"/>
                <a:ext cx="647700" cy="1372612"/>
              </a:xfrm>
              <a:prstGeom prst="cube">
                <a:avLst>
                  <a:gd name="adj" fmla="val 70822"/>
                </a:avLst>
              </a:prstGeom>
              <a:solidFill>
                <a:srgbClr val="B8B8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立方体 74">
                <a:extLst>
                  <a:ext uri="{FF2B5EF4-FFF2-40B4-BE49-F238E27FC236}">
                    <a16:creationId xmlns:a16="http://schemas.microsoft.com/office/drawing/2014/main" id="{A315FBC9-3E5D-4FF9-B4A5-5EC554C8572E}"/>
                  </a:ext>
                </a:extLst>
              </p:cNvPr>
              <p:cNvSpPr/>
              <p:nvPr/>
            </p:nvSpPr>
            <p:spPr>
              <a:xfrm>
                <a:off x="9091231" y="2447925"/>
                <a:ext cx="647700" cy="1372612"/>
              </a:xfrm>
              <a:prstGeom prst="cube">
                <a:avLst>
                  <a:gd name="adj" fmla="val 70822"/>
                </a:avLst>
              </a:prstGeom>
              <a:solidFill>
                <a:srgbClr val="B8B8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立方体 75">
                <a:extLst>
                  <a:ext uri="{FF2B5EF4-FFF2-40B4-BE49-F238E27FC236}">
                    <a16:creationId xmlns:a16="http://schemas.microsoft.com/office/drawing/2014/main" id="{4159A611-AD9C-405A-BFC1-02FE59E8C5EE}"/>
                  </a:ext>
                </a:extLst>
              </p:cNvPr>
              <p:cNvSpPr/>
              <p:nvPr/>
            </p:nvSpPr>
            <p:spPr>
              <a:xfrm>
                <a:off x="9328069" y="2447925"/>
                <a:ext cx="647700" cy="1372612"/>
              </a:xfrm>
              <a:prstGeom prst="cube">
                <a:avLst>
                  <a:gd name="adj" fmla="val 70822"/>
                </a:avLst>
              </a:prstGeom>
              <a:solidFill>
                <a:srgbClr val="B8B8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6FED61FB-F9AA-457F-B2C8-7860055C5C3F}"/>
                  </a:ext>
                </a:extLst>
              </p:cNvPr>
              <p:cNvGrpSpPr/>
              <p:nvPr/>
            </p:nvGrpSpPr>
            <p:grpSpPr>
              <a:xfrm>
                <a:off x="8458857" y="2479246"/>
                <a:ext cx="1280074" cy="292894"/>
                <a:chOff x="8408856" y="2529247"/>
                <a:chExt cx="1231459" cy="292894"/>
              </a:xfrm>
            </p:grpSpPr>
            <p:sp>
              <p:nvSpPr>
                <p:cNvPr id="79" name="立方体 78">
                  <a:extLst>
                    <a:ext uri="{FF2B5EF4-FFF2-40B4-BE49-F238E27FC236}">
                      <a16:creationId xmlns:a16="http://schemas.microsoft.com/office/drawing/2014/main" id="{88782CDE-C7B2-412D-8167-411181F86EF1}"/>
                    </a:ext>
                  </a:extLst>
                </p:cNvPr>
                <p:cNvSpPr/>
                <p:nvPr/>
              </p:nvSpPr>
              <p:spPr>
                <a:xfrm>
                  <a:off x="8408856" y="2529247"/>
                  <a:ext cx="1231459" cy="292894"/>
                </a:xfrm>
                <a:prstGeom prst="cube">
                  <a:avLst>
                    <a:gd name="adj" fmla="val 58333"/>
                  </a:avLst>
                </a:prstGeom>
                <a:solidFill>
                  <a:srgbClr val="FAF4D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71CB5665-96AA-4DFD-958F-92A5CD735A1D}"/>
                    </a:ext>
                  </a:extLst>
                </p:cNvPr>
                <p:cNvSpPr/>
                <p:nvPr/>
              </p:nvSpPr>
              <p:spPr>
                <a:xfrm>
                  <a:off x="8505975" y="2721285"/>
                  <a:ext cx="80169" cy="801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34FA0A9E-C01B-48FB-AD0B-A1375CCB72E4}"/>
                    </a:ext>
                  </a:extLst>
                </p:cNvPr>
                <p:cNvSpPr/>
                <p:nvPr/>
              </p:nvSpPr>
              <p:spPr>
                <a:xfrm>
                  <a:off x="8659236" y="2721285"/>
                  <a:ext cx="80169" cy="801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617FF3C-6645-4576-9F9C-F6F0E8CD32EB}"/>
                    </a:ext>
                  </a:extLst>
                </p:cNvPr>
                <p:cNvSpPr/>
                <p:nvPr/>
              </p:nvSpPr>
              <p:spPr>
                <a:xfrm>
                  <a:off x="8812497" y="2721285"/>
                  <a:ext cx="80169" cy="801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84F0854C-5011-4D54-9164-DB4C2F6E8660}"/>
                    </a:ext>
                  </a:extLst>
                </p:cNvPr>
                <p:cNvSpPr/>
                <p:nvPr/>
              </p:nvSpPr>
              <p:spPr>
                <a:xfrm>
                  <a:off x="8965758" y="2721285"/>
                  <a:ext cx="80169" cy="801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A6F1368-99A7-4945-847A-CA90FB70B0E4}"/>
                    </a:ext>
                  </a:extLst>
                </p:cNvPr>
                <p:cNvSpPr/>
                <p:nvPr/>
              </p:nvSpPr>
              <p:spPr>
                <a:xfrm>
                  <a:off x="9119019" y="2721285"/>
                  <a:ext cx="80169" cy="801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E293444-12CB-45C7-85C7-FD9974B7FE2C}"/>
                    </a:ext>
                  </a:extLst>
                </p:cNvPr>
                <p:cNvSpPr/>
                <p:nvPr/>
              </p:nvSpPr>
              <p:spPr>
                <a:xfrm>
                  <a:off x="9272281" y="2721285"/>
                  <a:ext cx="80169" cy="801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D2189243-145B-4BC6-8FC8-63DC9D1A6A85}"/>
                  </a:ext>
                </a:extLst>
              </p:cNvPr>
              <p:cNvSpPr/>
              <p:nvPr/>
            </p:nvSpPr>
            <p:spPr>
              <a:xfrm>
                <a:off x="9645650" y="2641600"/>
                <a:ext cx="442789" cy="723454"/>
              </a:xfrm>
              <a:custGeom>
                <a:avLst/>
                <a:gdLst>
                  <a:gd name="connsiteX0" fmla="*/ 0 w 527050"/>
                  <a:gd name="connsiteY0" fmla="*/ 0 h 501650"/>
                  <a:gd name="connsiteX1" fmla="*/ 425450 w 527050"/>
                  <a:gd name="connsiteY1" fmla="*/ 165100 h 501650"/>
                  <a:gd name="connsiteX2" fmla="*/ 527050 w 527050"/>
                  <a:gd name="connsiteY2" fmla="*/ 501650 h 50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7050" h="501650">
                    <a:moveTo>
                      <a:pt x="0" y="0"/>
                    </a:moveTo>
                    <a:cubicBezTo>
                      <a:pt x="168804" y="40746"/>
                      <a:pt x="337608" y="81492"/>
                      <a:pt x="425450" y="165100"/>
                    </a:cubicBezTo>
                    <a:cubicBezTo>
                      <a:pt x="513292" y="248708"/>
                      <a:pt x="498475" y="421217"/>
                      <a:pt x="527050" y="501650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C4F715A0-EF8F-4D78-AEC2-5AFC755EC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2072" y="5007709"/>
              <a:ext cx="2118537" cy="1723928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F3914517-B459-4CA8-BB09-A11A9589E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19574" y="3358372"/>
              <a:ext cx="2768748" cy="1538875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828112E-E95C-44FC-9EBD-FA02488D8545}"/>
                </a:ext>
              </a:extLst>
            </p:cNvPr>
            <p:cNvSpPr/>
            <p:nvPr/>
          </p:nvSpPr>
          <p:spPr>
            <a:xfrm>
              <a:off x="2838384" y="5171822"/>
              <a:ext cx="3349938" cy="700014"/>
            </a:xfrm>
            <a:prstGeom prst="rect">
              <a:avLst/>
            </a:prstGeom>
            <a:solidFill>
              <a:srgbClr val="FBCA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片 57" descr="\documentclass{article}&#10;\usepackage{amsmath,amssymb,amsfonts}&#10;\usepackage{xcolor}&#10;\pagestyle{empty}&#10;\begin{document}&#10;\begin{equation*}&#10;S_i = \frac{\mathrm{Var}_{\theta_i}\left[\mathbb{E}(Y \mid \theta_i)\right]}&#10;{ \mathrm{Var}(Y)}, S_{T_i} =&#10;\frac{\displaystyle \mathbb{E}_{\theta_{\sim i}}\bigl[\mathrm{Var}(Y \mid \theta_{\sim i})\bigr]}&#10;{\displaystyle \mathrm{Var}(Y)}&#10;\end{equation*}&#10;&#10;\end{document}" title="IguanaTex Picture Display">
              <a:extLst>
                <a:ext uri="{FF2B5EF4-FFF2-40B4-BE49-F238E27FC236}">
                  <a16:creationId xmlns:a16="http://schemas.microsoft.com/office/drawing/2014/main" id="{D12357B4-F0EA-4D62-83AE-3A80FCCD90E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275" y="5234852"/>
              <a:ext cx="3226156" cy="390036"/>
            </a:xfrm>
            <a:prstGeom prst="rect">
              <a:avLst/>
            </a:prstGeom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8F8C37E-4EAA-4C4E-8DD2-F5F89C6F6A66}"/>
                </a:ext>
              </a:extLst>
            </p:cNvPr>
            <p:cNvSpPr/>
            <p:nvPr/>
          </p:nvSpPr>
          <p:spPr>
            <a:xfrm>
              <a:off x="2838384" y="6029886"/>
              <a:ext cx="3349938" cy="499669"/>
            </a:xfrm>
            <a:prstGeom prst="rect">
              <a:avLst/>
            </a:prstGeom>
            <a:solidFill>
              <a:srgbClr val="FBCA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A824A13-A7B0-410E-B6D8-ED2E55EF0599}"/>
                </a:ext>
              </a:extLst>
            </p:cNvPr>
            <p:cNvSpPr txBox="1"/>
            <p:nvPr/>
          </p:nvSpPr>
          <p:spPr>
            <a:xfrm>
              <a:off x="3866619" y="5587208"/>
              <a:ext cx="1433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Helvetica Neue" panose="02000503040000020004" pitchFamily="50" charset="-52"/>
                </a:rPr>
                <a:t>Sobol Indices</a:t>
              </a:r>
              <a:endParaRPr lang="zh-CN" altLang="en-US" sz="1600" dirty="0">
                <a:latin typeface="Helvetica Neue" panose="02000503040000020004" pitchFamily="50" charset="-5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86AC75A-493E-4874-A789-C210977E5231}"/>
                </a:ext>
              </a:extLst>
            </p:cNvPr>
            <p:cNvSpPr txBox="1"/>
            <p:nvPr/>
          </p:nvSpPr>
          <p:spPr>
            <a:xfrm>
              <a:off x="2855913" y="4872039"/>
              <a:ext cx="3238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Helvetica Neue" panose="02000503040000020004" pitchFamily="50" charset="-52"/>
                </a:rPr>
                <a:t>Cross-condition Sensitivity Analysis</a:t>
              </a:r>
              <a:endParaRPr lang="zh-CN" altLang="en-US" sz="1400" b="1" dirty="0">
                <a:latin typeface="Helvetica Neue" panose="02000503040000020004" pitchFamily="50" charset="-52"/>
              </a:endParaRPr>
            </a:p>
          </p:txBody>
        </p:sp>
        <p:pic>
          <p:nvPicPr>
            <p:cNvPr id="62" name="图片 61" descr="\documentclass{article}&#10;\usepackage{amsmath,amssymb,amsfonts}&#10;\usepackage{xcolor}&#10;\pagestyle{empty}&#10;\begin{document}&#10;\begin{equation*}&#10;Y_{\text{multi}}  = w_1 Y_{C_1} + w_2 Y_{C_2} + \ldots + w_m Y_{C_m}&#10;\end{equation*}&#10;&#10;\end{document}" title="IguanaTex Picture Display">
              <a:extLst>
                <a:ext uri="{FF2B5EF4-FFF2-40B4-BE49-F238E27FC236}">
                  <a16:creationId xmlns:a16="http://schemas.microsoft.com/office/drawing/2014/main" id="{D8BA1396-CEE8-47F4-80A8-9868BB6CC06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115" y="6108153"/>
              <a:ext cx="3272207" cy="176353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0FD689A-C54D-4A8C-A824-0256E7826D29}"/>
                </a:ext>
              </a:extLst>
            </p:cNvPr>
            <p:cNvSpPr txBox="1"/>
            <p:nvPr/>
          </p:nvSpPr>
          <p:spPr>
            <a:xfrm>
              <a:off x="3389405" y="6238052"/>
              <a:ext cx="23878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Helvetica Neue" panose="02000503040000020004" pitchFamily="50" charset="-52"/>
                </a:rPr>
                <a:t>Weighted Error Criterion</a:t>
              </a:r>
              <a:endParaRPr lang="zh-CN" altLang="en-US" sz="1600" dirty="0">
                <a:latin typeface="Helvetica Neue" panose="02000503040000020004" pitchFamily="50" charset="-52"/>
              </a:endParaRP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7A57CAC4-9FF4-452C-9714-8E49DFB95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3353" y="5879087"/>
              <a:ext cx="1" cy="14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B2BE242-352D-4B2D-807F-CA6E280CF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4883" y="5757242"/>
              <a:ext cx="20741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9F147C6-BCE7-4E27-8EB6-2CC1609A3ADA}"/>
                </a:ext>
              </a:extLst>
            </p:cNvPr>
            <p:cNvSpPr txBox="1"/>
            <p:nvPr/>
          </p:nvSpPr>
          <p:spPr>
            <a:xfrm>
              <a:off x="1520945" y="2832369"/>
              <a:ext cx="4278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Helvetica Neue" panose="02000503040000020004" pitchFamily="50" charset="-52"/>
                </a:rPr>
                <a:t>DFN Battery Modeling with Real Discharge Data</a:t>
              </a:r>
              <a:endParaRPr lang="zh-CN" altLang="en-US" sz="1400" b="1" dirty="0">
                <a:latin typeface="Helvetica Neue" panose="02000503040000020004" pitchFamily="50" charset="-52"/>
              </a:endParaRP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2AA60F68-61BA-4EF6-88C7-0C2B8008EFB1}"/>
                </a:ext>
              </a:extLst>
            </p:cNvPr>
            <p:cNvCxnSpPr>
              <a:cxnSpLocks/>
            </p:cNvCxnSpPr>
            <p:nvPr/>
          </p:nvCxnSpPr>
          <p:spPr>
            <a:xfrm>
              <a:off x="2895434" y="4095753"/>
              <a:ext cx="473290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EF22964-26D3-4025-B44B-A76A0E8FC7B4}"/>
                </a:ext>
              </a:extLst>
            </p:cNvPr>
            <p:cNvSpPr txBox="1"/>
            <p:nvPr/>
          </p:nvSpPr>
          <p:spPr>
            <a:xfrm>
              <a:off x="885474" y="3082964"/>
              <a:ext cx="20960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Helvetica Neue" panose="02000503040000020004" pitchFamily="50" charset="-52"/>
                </a:rPr>
                <a:t>Large-format Battery</a:t>
              </a:r>
              <a:endParaRPr lang="zh-CN" altLang="en-US" sz="1600" dirty="0">
                <a:latin typeface="Helvetica Neue" panose="02000503040000020004" pitchFamily="50" charset="-5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1FC0F4F-27CC-42EE-BDD9-475831EB0C94}"/>
                </a:ext>
              </a:extLst>
            </p:cNvPr>
            <p:cNvSpPr txBox="1"/>
            <p:nvPr/>
          </p:nvSpPr>
          <p:spPr>
            <a:xfrm rot="18809659">
              <a:off x="2220582" y="3949887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Helvetica Neue" panose="02000503040000020004" pitchFamily="50" charset="-52"/>
                </a:rPr>
                <a:t>280 Ah</a:t>
              </a:r>
              <a:endParaRPr lang="zh-CN" altLang="en-US" sz="800" dirty="0">
                <a:latin typeface="Helvetica Neue" panose="02000503040000020004" pitchFamily="50" charset="-5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0C69CAB-69F4-4D88-BC9B-A5C985231E30}"/>
                </a:ext>
              </a:extLst>
            </p:cNvPr>
            <p:cNvSpPr txBox="1"/>
            <p:nvPr/>
          </p:nvSpPr>
          <p:spPr>
            <a:xfrm>
              <a:off x="4054384" y="3066594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Helvetica Neue" panose="02000503040000020004" pitchFamily="50" charset="-52"/>
                </a:rPr>
                <a:t>DFN Modeling</a:t>
              </a:r>
              <a:endParaRPr lang="zh-CN" altLang="en-US" sz="1600" dirty="0">
                <a:latin typeface="Helvetica Neue" panose="02000503040000020004" pitchFamily="50" charset="-5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E0DEE9-DE97-42B7-AC1E-E1DCAA2C1131}"/>
                </a:ext>
              </a:extLst>
            </p:cNvPr>
            <p:cNvSpPr/>
            <p:nvPr/>
          </p:nvSpPr>
          <p:spPr>
            <a:xfrm>
              <a:off x="6583857" y="2805022"/>
              <a:ext cx="5014709" cy="1110591"/>
            </a:xfrm>
            <a:prstGeom prst="rect">
              <a:avLst/>
            </a:prstGeom>
            <a:solidFill>
              <a:srgbClr val="E2B1B0">
                <a:alpha val="8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86FD12-D8E1-4234-AB35-DF8B50DEB62D}"/>
                </a:ext>
              </a:extLst>
            </p:cNvPr>
            <p:cNvSpPr txBox="1"/>
            <p:nvPr/>
          </p:nvSpPr>
          <p:spPr>
            <a:xfrm>
              <a:off x="2810804" y="3756174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Helvetica Neue" panose="02000503040000020004" pitchFamily="50" charset="-52"/>
                </a:rPr>
                <a:t>Data</a:t>
              </a:r>
              <a:endParaRPr lang="zh-CN" altLang="en-US" sz="1600" dirty="0">
                <a:latin typeface="Helvetica Neue" panose="02000503040000020004" pitchFamily="50" charset="-5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430C666-5109-45D0-9D4F-870B221253D5}"/>
                </a:ext>
              </a:extLst>
            </p:cNvPr>
            <p:cNvSpPr txBox="1"/>
            <p:nvPr/>
          </p:nvSpPr>
          <p:spPr>
            <a:xfrm>
              <a:off x="6728690" y="2826193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Helvetica Neue" panose="02000503040000020004" pitchFamily="50" charset="-52"/>
                </a:rPr>
                <a:t>Region-Aware Min-Max Formulation</a:t>
              </a:r>
              <a:endParaRPr lang="zh-CN" altLang="en-US" sz="1400" b="1" dirty="0">
                <a:latin typeface="Helvetica Neue" panose="02000503040000020004" pitchFamily="50" charset="-52"/>
              </a:endParaRPr>
            </a:p>
          </p:txBody>
        </p:sp>
        <p:pic>
          <p:nvPicPr>
            <p:cNvPr id="10" name="图片 9" descr="\documentclass{article}&#10;\usepackage{amsmath,amssymb,amsfonts}&#10;\usepackage{xcolor}&#10;\pagestyle{empty}&#10;\begin{document}&#10;\begin{equation*}&#10;\begin{aligned}&#10;\boldsymbol{\theta}^* =&amp; \arg\min_{\boldsymbol{\theta} \in \Theta} \max_{i \in \{1,2,\ldots,m\}} J(\boldsymbol{\theta}, \mathcal{D}_{C_i}) \\&#10;\text{subject to\quad} &amp;J(\boldsymbol{\theta}, \mathcal{D}_{C_i}^{\text{high}}) \leq \epsilon_{\text{high}},\;&#10;J(\boldsymbol{\theta}, \mathcal{D}_{C_i}^{\text{low}}) \leq \epsilon_{\text{low}}&#10;\end{aligned}&#10;\end{equation*}&#10;&#10;\end{document}" title="IguanaTex Picture Display">
              <a:extLst>
                <a:ext uri="{FF2B5EF4-FFF2-40B4-BE49-F238E27FC236}">
                  <a16:creationId xmlns:a16="http://schemas.microsoft.com/office/drawing/2014/main" id="{77B45ABD-0669-4BB0-8BD0-9E4CD4FB0A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501" y="3177994"/>
              <a:ext cx="3442932" cy="559717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6AF548D-8DB2-47F0-8776-9E972EE4A3B3}"/>
                </a:ext>
              </a:extLst>
            </p:cNvPr>
            <p:cNvGrpSpPr/>
            <p:nvPr/>
          </p:nvGrpSpPr>
          <p:grpSpPr>
            <a:xfrm>
              <a:off x="10078323" y="2789182"/>
              <a:ext cx="1489639" cy="1142959"/>
              <a:chOff x="7023944" y="3999647"/>
              <a:chExt cx="1489639" cy="1142959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779621FD-4C16-4048-BC45-764F17141380}"/>
                  </a:ext>
                </a:extLst>
              </p:cNvPr>
              <p:cNvCxnSpPr/>
              <p:nvPr/>
            </p:nvCxnSpPr>
            <p:spPr>
              <a:xfrm flipV="1">
                <a:off x="7248685" y="4067612"/>
                <a:ext cx="0" cy="91298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47024C85-B665-48FE-BC7D-6D1619224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0748" y="4970499"/>
                <a:ext cx="127283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D22994E0-7FFE-472A-896C-1779ED988E36}"/>
                  </a:ext>
                </a:extLst>
              </p:cNvPr>
              <p:cNvSpPr/>
              <p:nvPr/>
            </p:nvSpPr>
            <p:spPr>
              <a:xfrm>
                <a:off x="7329488" y="4238129"/>
                <a:ext cx="976312" cy="633909"/>
              </a:xfrm>
              <a:custGeom>
                <a:avLst/>
                <a:gdLst>
                  <a:gd name="connsiteX0" fmla="*/ 0 w 976312"/>
                  <a:gd name="connsiteY0" fmla="*/ 496 h 633909"/>
                  <a:gd name="connsiteX1" fmla="*/ 485775 w 976312"/>
                  <a:gd name="connsiteY1" fmla="*/ 24309 h 633909"/>
                  <a:gd name="connsiteX2" fmla="*/ 781050 w 976312"/>
                  <a:gd name="connsiteY2" fmla="*/ 157659 h 633909"/>
                  <a:gd name="connsiteX3" fmla="*/ 976312 w 976312"/>
                  <a:gd name="connsiteY3" fmla="*/ 633909 h 63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6312" h="633909">
                    <a:moveTo>
                      <a:pt x="0" y="496"/>
                    </a:moveTo>
                    <a:cubicBezTo>
                      <a:pt x="177800" y="-695"/>
                      <a:pt x="355600" y="-1885"/>
                      <a:pt x="485775" y="24309"/>
                    </a:cubicBezTo>
                    <a:cubicBezTo>
                      <a:pt x="615950" y="50503"/>
                      <a:pt x="699294" y="56059"/>
                      <a:pt x="781050" y="157659"/>
                    </a:cubicBezTo>
                    <a:cubicBezTo>
                      <a:pt x="862806" y="259259"/>
                      <a:pt x="892968" y="567234"/>
                      <a:pt x="976312" y="63390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3A1D5E0-6F00-498E-AC86-3913B5146B2D}"/>
                  </a:ext>
                </a:extLst>
              </p:cNvPr>
              <p:cNvSpPr/>
              <p:nvPr/>
            </p:nvSpPr>
            <p:spPr>
              <a:xfrm>
                <a:off x="7329488" y="4294822"/>
                <a:ext cx="985837" cy="386716"/>
              </a:xfrm>
              <a:custGeom>
                <a:avLst/>
                <a:gdLst>
                  <a:gd name="connsiteX0" fmla="*/ 0 w 985837"/>
                  <a:gd name="connsiteY0" fmla="*/ 15241 h 386716"/>
                  <a:gd name="connsiteX1" fmla="*/ 323850 w 985837"/>
                  <a:gd name="connsiteY1" fmla="*/ 953 h 386716"/>
                  <a:gd name="connsiteX2" fmla="*/ 681037 w 985837"/>
                  <a:gd name="connsiteY2" fmla="*/ 39053 h 386716"/>
                  <a:gd name="connsiteX3" fmla="*/ 919162 w 985837"/>
                  <a:gd name="connsiteY3" fmla="*/ 305753 h 386716"/>
                  <a:gd name="connsiteX4" fmla="*/ 985837 w 985837"/>
                  <a:gd name="connsiteY4" fmla="*/ 386716 h 38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837" h="386716">
                    <a:moveTo>
                      <a:pt x="0" y="15241"/>
                    </a:moveTo>
                    <a:cubicBezTo>
                      <a:pt x="105172" y="6112"/>
                      <a:pt x="210344" y="-3016"/>
                      <a:pt x="323850" y="953"/>
                    </a:cubicBezTo>
                    <a:cubicBezTo>
                      <a:pt x="437356" y="4922"/>
                      <a:pt x="581818" y="-11747"/>
                      <a:pt x="681037" y="39053"/>
                    </a:cubicBezTo>
                    <a:cubicBezTo>
                      <a:pt x="780256" y="89853"/>
                      <a:pt x="868362" y="247809"/>
                      <a:pt x="919162" y="305753"/>
                    </a:cubicBezTo>
                    <a:cubicBezTo>
                      <a:pt x="969962" y="363697"/>
                      <a:pt x="977899" y="375206"/>
                      <a:pt x="985837" y="386716"/>
                    </a:cubicBezTo>
                  </a:path>
                </a:pathLst>
              </a:custGeom>
              <a:no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5865954-859A-4DA5-8811-DD79EAE14D8B}"/>
                  </a:ext>
                </a:extLst>
              </p:cNvPr>
              <p:cNvSpPr txBox="1"/>
              <p:nvPr/>
            </p:nvSpPr>
            <p:spPr>
              <a:xfrm>
                <a:off x="7958801" y="3999647"/>
                <a:ext cx="532518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b="1" dirty="0">
                    <a:latin typeface="Helvetica Neue" panose="02000503040000020004" pitchFamily="50" charset="-52"/>
                  </a:rPr>
                  <a:t>Experiment</a:t>
                </a:r>
                <a:endParaRPr lang="zh-CN" altLang="en-US" sz="500" b="1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B53F9B3-9281-4D2F-97F1-94939BC952BB}"/>
                  </a:ext>
                </a:extLst>
              </p:cNvPr>
              <p:cNvSpPr txBox="1"/>
              <p:nvPr/>
            </p:nvSpPr>
            <p:spPr>
              <a:xfrm>
                <a:off x="7958801" y="4101992"/>
                <a:ext cx="532518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b="1" dirty="0">
                    <a:latin typeface="Helvetica Neue" panose="02000503040000020004" pitchFamily="50" charset="-52"/>
                  </a:rPr>
                  <a:t>Simulation</a:t>
                </a:r>
                <a:endParaRPr lang="zh-CN" altLang="en-US" sz="500" b="1" dirty="0">
                  <a:latin typeface="Helvetica Neue" panose="02000503040000020004" pitchFamily="50" charset="-52"/>
                </a:endParaRPr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FABA767E-65F9-4C3B-BB61-BAF00D265A95}"/>
                  </a:ext>
                </a:extLst>
              </p:cNvPr>
              <p:cNvGrpSpPr/>
              <p:nvPr/>
            </p:nvGrpSpPr>
            <p:grpSpPr>
              <a:xfrm>
                <a:off x="7860884" y="4088653"/>
                <a:ext cx="144000" cy="101960"/>
                <a:chOff x="7860884" y="4088653"/>
                <a:chExt cx="144000" cy="101960"/>
              </a:xfrm>
            </p:grpSpPr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3DD7F6A-DC00-427E-98AC-7CE4B9CB8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0884" y="4088653"/>
                  <a:ext cx="144000" cy="0"/>
                </a:xfrm>
                <a:prstGeom prst="line">
                  <a:avLst/>
                </a:prstGeom>
                <a:ln w="19050">
                  <a:solidFill>
                    <a:srgbClr val="2F5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B465E624-E2ED-4337-8211-557045C50154}"/>
                    </a:ext>
                  </a:extLst>
                </p:cNvPr>
                <p:cNvGrpSpPr/>
                <p:nvPr/>
              </p:nvGrpSpPr>
              <p:grpSpPr>
                <a:xfrm>
                  <a:off x="7860884" y="4190613"/>
                  <a:ext cx="144000" cy="0"/>
                  <a:chOff x="7756515" y="4192993"/>
                  <a:chExt cx="259436" cy="0"/>
                </a:xfrm>
              </p:grpSpPr>
              <p:cxnSp>
                <p:nvCxnSpPr>
                  <p:cNvPr id="51" name="直接连接符 50">
                    <a:extLst>
                      <a:ext uri="{FF2B5EF4-FFF2-40B4-BE49-F238E27FC236}">
                        <a16:creationId xmlns:a16="http://schemas.microsoft.com/office/drawing/2014/main" id="{B38B17F5-215C-4C2D-9325-3F78042D55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1651" y="4192993"/>
                    <a:ext cx="114300" cy="0"/>
                  </a:xfrm>
                  <a:prstGeom prst="line">
                    <a:avLst/>
                  </a:prstGeom>
                  <a:ln w="19050">
                    <a:solidFill>
                      <a:srgbClr val="A9D1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>
                    <a:extLst>
                      <a:ext uri="{FF2B5EF4-FFF2-40B4-BE49-F238E27FC236}">
                        <a16:creationId xmlns:a16="http://schemas.microsoft.com/office/drawing/2014/main" id="{B760D8E4-A90D-421C-8355-C348E72F1E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56515" y="4192993"/>
                    <a:ext cx="114300" cy="0"/>
                  </a:xfrm>
                  <a:prstGeom prst="line">
                    <a:avLst/>
                  </a:prstGeom>
                  <a:ln w="19050">
                    <a:solidFill>
                      <a:srgbClr val="A9D18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9543D45-441D-45CB-A4E4-9B40E79C5592}"/>
                  </a:ext>
                </a:extLst>
              </p:cNvPr>
              <p:cNvSpPr txBox="1"/>
              <p:nvPr/>
            </p:nvSpPr>
            <p:spPr>
              <a:xfrm>
                <a:off x="7615379" y="4942551"/>
                <a:ext cx="4988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Time (s)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DCADA9D-D802-4A97-908C-EA6E249CC360}"/>
                  </a:ext>
                </a:extLst>
              </p:cNvPr>
              <p:cNvSpPr txBox="1"/>
              <p:nvPr/>
            </p:nvSpPr>
            <p:spPr>
              <a:xfrm rot="16200000">
                <a:off x="6816836" y="4445237"/>
                <a:ext cx="6142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Voltage (V)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9300D02-0DE0-46E3-97D2-D9C06D3BFD60}"/>
                  </a:ext>
                </a:extLst>
              </p:cNvPr>
              <p:cNvSpPr/>
              <p:nvPr/>
            </p:nvSpPr>
            <p:spPr>
              <a:xfrm>
                <a:off x="7329488" y="4168924"/>
                <a:ext cx="178590" cy="18637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17008CB-42D7-4185-AEF1-A106D9ACD9FB}"/>
                  </a:ext>
                </a:extLst>
              </p:cNvPr>
              <p:cNvSpPr/>
              <p:nvPr/>
            </p:nvSpPr>
            <p:spPr>
              <a:xfrm>
                <a:off x="8143876" y="4457885"/>
                <a:ext cx="171450" cy="41026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5B80D5A-F48A-498F-BCC7-CFFCAAD32378}"/>
                  </a:ext>
                </a:extLst>
              </p:cNvPr>
              <p:cNvSpPr txBox="1"/>
              <p:nvPr/>
            </p:nvSpPr>
            <p:spPr>
              <a:xfrm>
                <a:off x="7248284" y="4321422"/>
                <a:ext cx="596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Low-SOC Region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25E520F-1978-4E4D-8A32-3DE5EAAAF2F2}"/>
                  </a:ext>
                </a:extLst>
              </p:cNvPr>
              <p:cNvSpPr txBox="1"/>
              <p:nvPr/>
            </p:nvSpPr>
            <p:spPr>
              <a:xfrm>
                <a:off x="7625995" y="4626110"/>
                <a:ext cx="596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latin typeface="Helvetica Neue" panose="02000503040000020004" pitchFamily="50" charset="-52"/>
                  </a:rPr>
                  <a:t>High-SOC Region</a:t>
                </a:r>
                <a:endParaRPr lang="zh-CN" altLang="en-US" sz="700" dirty="0">
                  <a:latin typeface="Helvetica Neue" panose="02000503040000020004" pitchFamily="50" charset="-52"/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83A3519-F302-4CAD-9A7C-491DA2199FD9}"/>
                </a:ext>
              </a:extLst>
            </p:cNvPr>
            <p:cNvSpPr/>
            <p:nvPr/>
          </p:nvSpPr>
          <p:spPr>
            <a:xfrm>
              <a:off x="6595218" y="4057478"/>
              <a:ext cx="5014709" cy="1397782"/>
            </a:xfrm>
            <a:prstGeom prst="rect">
              <a:avLst/>
            </a:prstGeom>
            <a:solidFill>
              <a:srgbClr val="E2B1B0">
                <a:alpha val="8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581B8D6-BB6E-48DF-A7EE-3914B907E825}"/>
                </a:ext>
              </a:extLst>
            </p:cNvPr>
            <p:cNvSpPr txBox="1"/>
            <p:nvPr/>
          </p:nvSpPr>
          <p:spPr>
            <a:xfrm>
              <a:off x="6751983" y="4040427"/>
              <a:ext cx="4857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latin typeface="Helvetica Neue" panose="02000503040000020004" pitchFamily="50" charset="-52"/>
                </a:rPr>
                <a:t>T</a:t>
              </a:r>
              <a:r>
                <a:rPr lang="zh-CN" altLang="en-US" sz="1400" b="1" dirty="0">
                  <a:latin typeface="Helvetica Neue" panose="02000503040000020004" pitchFamily="50" charset="-52"/>
                </a:rPr>
                <a:t>rust Region based Constrained Bayesian Optimization</a:t>
              </a:r>
            </a:p>
          </p:txBody>
        </p:sp>
        <p:pic>
          <p:nvPicPr>
            <p:cNvPr id="28" name="图片 27" descr="\documentclass{article}&#10;\usepackage{amsmath,amssymb,amsfonts}&#10;\usepackage{xcolor}&#10;\pagestyle{empty}&#10;\begin{document}&#10;    \begin{equation*}&#10;      f(\boldsymbol{\theta}) \sim \mathcal{GP}\bigl(m_f(\boldsymbol{\theta}),\,k_f(\boldsymbol{\theta},\boldsymbol{\theta}')\bigr),&#10;      \quad&#10;      c_j(\boldsymbol{\theta}) \sim \mathcal{GP}\bigl(m_{c_j}(\boldsymbol{\theta}),\,k_{c_j}(\boldsymbol{\theta},\boldsymbol{\theta}')\bigr)&#10;    \end{equation*}&#10;&#10;\end{document}" title="IguanaTex Picture Display">
              <a:extLst>
                <a:ext uri="{FF2B5EF4-FFF2-40B4-BE49-F238E27FC236}">
                  <a16:creationId xmlns:a16="http://schemas.microsoft.com/office/drawing/2014/main" id="{277E67A6-8481-4AFE-93D7-917B40457D2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560" y="4416485"/>
              <a:ext cx="4308895" cy="187507"/>
            </a:xfrm>
            <a:prstGeom prst="rect">
              <a:avLst/>
            </a:prstGeom>
          </p:spPr>
        </p:pic>
        <p:pic>
          <p:nvPicPr>
            <p:cNvPr id="29" name="图片 28" descr="\documentclass{article}&#10;\usepackage{amsmath,amssymb,amsfonts}&#10;\usepackage{xcolor}&#10;\pagestyle{empty}&#10;\begin{document}&#10;    \begin{equation*}&#10;      L_{k+1} = \min\{2 L_k,\,L_{\max}\},\quad n_s\leftarrow 0,\quad L_{k+1} = L_k/2,\quad n_f\leftarrow 0.&#10;    \end{equation*}&#10;&#10;\end{document}" title="IguanaTex Picture Display">
              <a:extLst>
                <a:ext uri="{FF2B5EF4-FFF2-40B4-BE49-F238E27FC236}">
                  <a16:creationId xmlns:a16="http://schemas.microsoft.com/office/drawing/2014/main" id="{9448906E-1950-4990-A9EF-83A45D3A268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189" y="4950198"/>
              <a:ext cx="3975636" cy="153690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93A2A52-CE41-45A3-8231-453F9D3BE2A7}"/>
                </a:ext>
              </a:extLst>
            </p:cNvPr>
            <p:cNvSpPr txBox="1"/>
            <p:nvPr/>
          </p:nvSpPr>
          <p:spPr>
            <a:xfrm>
              <a:off x="7902795" y="4596722"/>
              <a:ext cx="242880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accent2">
                      <a:lumMod val="50000"/>
                    </a:schemeClr>
                  </a:solidFill>
                  <a:latin typeface="Helvetica Neue" panose="02000503040000020004" pitchFamily="50" charset="-52"/>
                </a:rPr>
                <a:t>Gaussian Process Regression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50C3581-92EE-4D5D-BE41-12782FF4049C}"/>
                </a:ext>
              </a:extLst>
            </p:cNvPr>
            <p:cNvSpPr/>
            <p:nvPr/>
          </p:nvSpPr>
          <p:spPr>
            <a:xfrm>
              <a:off x="6728690" y="4342158"/>
              <a:ext cx="4631489" cy="297071"/>
            </a:xfrm>
            <a:prstGeom prst="rect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2805F82-0B83-44C9-8532-942A564D6F4D}"/>
                </a:ext>
              </a:extLst>
            </p:cNvPr>
            <p:cNvSpPr/>
            <p:nvPr/>
          </p:nvSpPr>
          <p:spPr>
            <a:xfrm>
              <a:off x="6728689" y="4868368"/>
              <a:ext cx="4631489" cy="276999"/>
            </a:xfrm>
            <a:prstGeom prst="rect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2536167-9CAF-46CA-BCD6-3A962C55117C}"/>
                </a:ext>
              </a:extLst>
            </p:cNvPr>
            <p:cNvSpPr txBox="1"/>
            <p:nvPr/>
          </p:nvSpPr>
          <p:spPr>
            <a:xfrm>
              <a:off x="8091588" y="5145367"/>
              <a:ext cx="242880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2">
                      <a:lumMod val="50000"/>
                    </a:schemeClr>
                  </a:solidFill>
                  <a:latin typeface="Helvetica Neue" panose="02000503040000020004" pitchFamily="50" charset="-52"/>
                </a:rPr>
                <a:t>Trust Region Management</a:t>
              </a:r>
              <a:endParaRPr lang="zh-CN" altLang="en-US" sz="1200" dirty="0">
                <a:solidFill>
                  <a:schemeClr val="accent2">
                    <a:lumMod val="50000"/>
                  </a:schemeClr>
                </a:solidFill>
                <a:latin typeface="Helvetica Neue" panose="02000503040000020004" pitchFamily="50" charset="-52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9C434CE-6C2F-4398-9131-095F667E80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8557" y="4670491"/>
              <a:ext cx="1" cy="1440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F50496C-24A6-4F0A-B048-6DB37B917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55363" y="4670491"/>
              <a:ext cx="1" cy="1440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3076CD1-EEEB-4E73-BD71-6A5AAE80152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6303681" y="4756369"/>
              <a:ext cx="2915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322DFA6-DDFA-41DB-A218-397D90B8E9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17199" y="3909335"/>
              <a:ext cx="1" cy="14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1AEB45C-66EF-4ECD-8685-121F25C25DFD}"/>
                </a:ext>
              </a:extLst>
            </p:cNvPr>
            <p:cNvSpPr/>
            <p:nvPr/>
          </p:nvSpPr>
          <p:spPr>
            <a:xfrm>
              <a:off x="6595218" y="5587208"/>
              <a:ext cx="5014709" cy="980536"/>
            </a:xfrm>
            <a:prstGeom prst="rect">
              <a:avLst/>
            </a:prstGeom>
            <a:solidFill>
              <a:srgbClr val="E2B1B0">
                <a:alpha val="8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5BAE7B4-E7F8-48C6-8D4A-09A94297AB2D}"/>
                </a:ext>
              </a:extLst>
            </p:cNvPr>
            <p:cNvSpPr txBox="1"/>
            <p:nvPr/>
          </p:nvSpPr>
          <p:spPr>
            <a:xfrm>
              <a:off x="7590665" y="5561896"/>
              <a:ext cx="290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latin typeface="Helvetica Neue" panose="02000503040000020004" pitchFamily="50" charset="-52"/>
                </a:rPr>
                <a:t>Granular-Adaptive Local Search</a:t>
              </a:r>
              <a:endParaRPr lang="zh-CN" altLang="en-US" sz="1400" b="1" dirty="0">
                <a:latin typeface="Helvetica Neue" panose="02000503040000020004" pitchFamily="50" charset="-5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EA270DC2-42C3-420B-B020-35DE766FD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17199" y="5455482"/>
              <a:ext cx="1" cy="14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887647-D05C-4D84-A8E5-58B3A4D2CF25}"/>
                </a:ext>
              </a:extLst>
            </p:cNvPr>
            <p:cNvSpPr/>
            <p:nvPr/>
          </p:nvSpPr>
          <p:spPr>
            <a:xfrm>
              <a:off x="6701615" y="5869673"/>
              <a:ext cx="2063168" cy="611296"/>
            </a:xfrm>
            <a:prstGeom prst="rect">
              <a:avLst/>
            </a:prstGeom>
            <a:solidFill>
              <a:srgbClr val="FFDF98">
                <a:alpha val="8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BB1A71B-B829-4FBC-AD73-68179D4A85A7}"/>
                </a:ext>
              </a:extLst>
            </p:cNvPr>
            <p:cNvSpPr txBox="1"/>
            <p:nvPr/>
          </p:nvSpPr>
          <p:spPr>
            <a:xfrm>
              <a:off x="7030777" y="5844361"/>
              <a:ext cx="1532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i="1" dirty="0">
                  <a:latin typeface="Helvetica Neue" panose="02000503040000020004" pitchFamily="50" charset="-52"/>
                </a:rPr>
                <a:t>SEARCH </a:t>
              </a:r>
              <a:r>
                <a:rPr lang="zh-CN" altLang="en-US" sz="1400" dirty="0">
                  <a:latin typeface="Helvetica Neue" panose="02000503040000020004" pitchFamily="50" charset="-52"/>
                </a:rPr>
                <a:t> Stage</a:t>
              </a:r>
            </a:p>
          </p:txBody>
        </p:sp>
        <p:pic>
          <p:nvPicPr>
            <p:cNvPr id="20" name="图片 19" descr="\documentclass{article}&#10;\usepackage{amsmath,amssymb,amsfonts}&#10;\usepackage{xcolor}&#10;\pagestyle{empty}&#10;\begin{document}&#10;    \begin{equation*}&#10;      M_k = \bigl\{\boldsymbol{\theta}_{\ell} + \Delta^m_k\,\mathbf{z} \bigr\}    \end{equation*}&#10;&#10;\end{document}" title="IguanaTex Picture Display">
              <a:extLst>
                <a:ext uri="{FF2B5EF4-FFF2-40B4-BE49-F238E27FC236}">
                  <a16:creationId xmlns:a16="http://schemas.microsoft.com/office/drawing/2014/main" id="{247CC0C6-C226-407C-ACDA-2B94585FFCD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198" y="6148967"/>
              <a:ext cx="1779147" cy="257491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B299920-7D5E-486C-8A75-BAFCBA85107F}"/>
                </a:ext>
              </a:extLst>
            </p:cNvPr>
            <p:cNvSpPr/>
            <p:nvPr/>
          </p:nvSpPr>
          <p:spPr>
            <a:xfrm>
              <a:off x="9430480" y="5869673"/>
              <a:ext cx="2063168" cy="611296"/>
            </a:xfrm>
            <a:prstGeom prst="rect">
              <a:avLst/>
            </a:prstGeom>
            <a:solidFill>
              <a:srgbClr val="FFDF98">
                <a:alpha val="8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D2D9BEF-023A-4994-B554-A14AAE9855CD}"/>
                </a:ext>
              </a:extLst>
            </p:cNvPr>
            <p:cNvSpPr txBox="1"/>
            <p:nvPr/>
          </p:nvSpPr>
          <p:spPr>
            <a:xfrm>
              <a:off x="9793774" y="5844361"/>
              <a:ext cx="1532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Helvetica Neue" panose="02000503040000020004" pitchFamily="50" charset="-52"/>
                </a:rPr>
                <a:t>FINALIZE</a:t>
              </a:r>
              <a:r>
                <a:rPr lang="zh-CN" altLang="en-US" sz="1400" i="1" dirty="0">
                  <a:latin typeface="Helvetica Neue" panose="02000503040000020004" pitchFamily="50" charset="-52"/>
                </a:rPr>
                <a:t> </a:t>
              </a:r>
              <a:r>
                <a:rPr lang="zh-CN" altLang="en-US" sz="1400" dirty="0">
                  <a:latin typeface="Helvetica Neue" panose="02000503040000020004" pitchFamily="50" charset="-52"/>
                </a:rPr>
                <a:t> Stage</a:t>
              </a:r>
            </a:p>
          </p:txBody>
        </p:sp>
        <p:pic>
          <p:nvPicPr>
            <p:cNvPr id="23" name="图片 22" descr="\documentclass{article}&#10;\usepackage{amsmath,amssymb,amsfonts}&#10;\usepackage{xcolor}&#10;\pagestyle{empty}&#10;\begin{document}&#10;    \begin{equation*}&#10;      P_k = \bigl\{\boldsymbol{\theta}_k + \Delta^p_k\,\mathbf{d}\bigr\}&#10;    \end{equation*}&#10;&#10;\end{document}" title="IguanaTex Picture Display">
              <a:extLst>
                <a:ext uri="{FF2B5EF4-FFF2-40B4-BE49-F238E27FC236}">
                  <a16:creationId xmlns:a16="http://schemas.microsoft.com/office/drawing/2014/main" id="{3594629C-2531-42E2-8151-55EB0F4FA47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195" y="6148967"/>
              <a:ext cx="1701512" cy="257491"/>
            </a:xfrm>
            <a:prstGeom prst="rect">
              <a:avLst/>
            </a:prstGeom>
          </p:spPr>
        </p:pic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F5516B3-FC6C-4CE2-854B-C8F6BC531D61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8764783" y="6175321"/>
              <a:ext cx="665697" cy="3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D568039-0462-4CF3-8E04-A0900128B250}"/>
                </a:ext>
              </a:extLst>
            </p:cNvPr>
            <p:cNvSpPr txBox="1"/>
            <p:nvPr/>
          </p:nvSpPr>
          <p:spPr>
            <a:xfrm>
              <a:off x="8717227" y="5894985"/>
              <a:ext cx="13076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Helvetica Neue" panose="02000503040000020004" pitchFamily="50" charset="-52"/>
                </a:rPr>
                <a:t>IF FAIL</a:t>
              </a:r>
              <a:endParaRPr lang="zh-CN" altLang="en-US" sz="1400" i="1" dirty="0">
                <a:latin typeface="Helvetica Neue" panose="02000503040000020004" pitchFamily="50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0342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62.6921"/>
  <p:tag name="OUTPUTTYPE" val="PNG"/>
  <p:tag name="IGUANATEXVERSION" val="162"/>
  <p:tag name="LATEXADDIN" val="\documentclass{article}&#10;\usepackage{amsmath,amssymb,amsfonts}&#10;\usepackage{xcolor}&#10;\pagestyle{empty}&#10;\begin{document}&#10;$\mathrm{LiFePO}_4$&#10;&#10;\end{document}"/>
  <p:tag name="IGUANATEXSIZE" val="20"/>
  <p:tag name="IGUANATEXCURSOR" val="135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031.121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M_k = \bigl\{\boldsymbol{\theta}_{\ell} + \Delta^m_k\,\mathbf{z} \bigr\}    \end{equation*}&#10;&#10;\end{document}"/>
  <p:tag name="IGUANATEXSIZE" val="20"/>
  <p:tag name="IGUANATEXCURSOR" val="209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86.1267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P_k = \bigl\{\boldsymbol{\theta}_k + \Delta^p_k\,\mathbf{d}\bigr\}&#10;    \end{equation*}&#10;&#10;\end{document}"/>
  <p:tag name="IGUANATEXSIZE" val="20"/>
  <p:tag name="IGUANATEXCURSOR" val="211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3429.321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f(\boldsymbol{\theta}) \sim \mathcal{GP}\bigl(m_f(\boldsymbol{\theta}),\,k_f(\boldsymbol{\theta},\boldsymbol{\theta}')\bigr),&#10;      \quad&#10;      c_j(\boldsymbol{\theta}) \sim \mathcal{GP}\bigl(m_{c_j}(\boldsymbol{\theta}),\,k_{c_j}(\boldsymbol{\theta},\boldsymbol{\theta}')\bigr)&#10;    \end{equation*}&#10;&#10;\end{document}"/>
  <p:tag name="IGUANATEXSIZE" val="20"/>
  <p:tag name="IGUANATEXCURSOR" val="423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375.328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L_{k+1} = \min\{2 L_k,\,L_{\max}\},\quad n_s\leftarrow 0,\quad L_{k+1} = L_k/2,\quad n_f\leftarrow 0.&#10;    \end{equation*}&#10;&#10;\end{document}"/>
  <p:tag name="IGUANATEXSIZE" val="20"/>
  <p:tag name="IGUANATEXCURSOR" val="207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.9606"/>
  <p:tag name="ORIGINALWIDTH" val="2605.174"/>
  <p:tag name="OUTPUTTYPE" val="PNG"/>
  <p:tag name="IGUANATEXVERSION" val="162"/>
  <p:tag name="LATEXADDIN" val="\documentclass{article}&#10;\usepackage{amsmath,amssymb,amsfonts}&#10;\usepackage{xcolor}&#10;\pagestyle{empty}&#10;\begin{document}&#10;\begin{equation*}&#10;S_i = \frac{\mathrm{Var}_{\theta_i}\left[\mathbb{E}(Y \mid \theta_i)\right]}&#10;{ \mathrm{Var}(Y)}, S_{T_i} =&#10;\frac{\displaystyle \mathbb{E}_{\theta_{\sim i}}\bigl[\mathrm{Var}(Y \mid \theta_{\sim i})\bigr]}&#10;{\displaystyle \mathrm{Var}(Y)}&#10;\end{equation*}&#10;&#10;\end{document}"/>
  <p:tag name="IGUANATEXSIZE" val="20"/>
  <p:tag name="IGUANATEXCURSOR" val="371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2156.73"/>
  <p:tag name="OUTPUTTYPE" val="PNG"/>
  <p:tag name="IGUANATEXVERSION" val="162"/>
  <p:tag name="LATEXADDIN" val="\documentclass{article}&#10;\usepackage{amsmath,amssymb,amsfonts}&#10;\usepackage{xcolor}&#10;\pagestyle{empty}&#10;\begin{document}&#10;\begin{equation*}&#10;Y_{\text{multi}}  = w_1 Y_{C_1} + w_2 Y_{C_2} + \ldots + w_m Y_{C_m}&#10;\end{equation*}&#10;&#10;\end{document}"/>
  <p:tag name="IGUANATEXSIZE" val="20"/>
  <p:tag name="IGUANATEXCURSOR" val="203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62.6921"/>
  <p:tag name="OUTPUTTYPE" val="PNG"/>
  <p:tag name="IGUANATEXVERSION" val="162"/>
  <p:tag name="LATEXADDIN" val="\documentclass{article}&#10;\usepackage{amsmath,amssymb,amsfonts}&#10;\usepackage{xcolor}&#10;\pagestyle{empty}&#10;\begin{document}&#10;$\mathrm{LiFePO}_4$&#10;&#10;\end{document}"/>
  <p:tag name="IGUANATEXSIZE" val="20"/>
  <p:tag name="IGUANATEXCURSOR" val="135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243.7195"/>
  <p:tag name="OUTPUTTYPE" val="PNG"/>
  <p:tag name="IGUANATEXVERSION" val="162"/>
  <p:tag name="LATEXADDIN" val="\documentclass{article}&#10;\usepackage{amsmath,amssymb,amsfonts}&#10;\usepackage{xcolor}&#10;\pagestyle{empty}&#10;\begin{document}&#10;&#10;$\mathrm{LiC}_6$&#10;\end{document}"/>
  <p:tag name="IGUANATEXSIZE" val="20"/>
  <p:tag name="IGUANATEXCURSOR" val="133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778.4026"/>
  <p:tag name="OUTPUTTYPE" val="PNG"/>
  <p:tag name="IGUANATEXVERSION" val="162"/>
  <p:tag name="LATEXADDIN" val="\documentclass{article}&#10;\usepackage{amsmath,amssymb,amsfonts}&#10;\usepackage{xcolor}&#10;\pagestyle{empty}&#10;\begin{document}&#10;&#10;$\mathrm{Li}^+\mathrm{(discharge)}$&#10;\end{document}"/>
  <p:tag name="IGUANATEXSIZE" val="20"/>
  <p:tag name="IGUANATEXCURSOR" val="151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OUTPUTTYPE" val="PNG"/>
  <p:tag name="IGUANATEXVERSION" val="162"/>
  <p:tag name="LATEXADDIN" val="\documentclass{article}&#10;\usepackage{amsmath,amssymb,amsfonts}&#10;\usepackage{xcolor}&#10;\pagestyle{empty}&#10;\begin{document}&#10;$r$&#10;&#10;\end{document}"/>
  <p:tag name="IGUANATEXSIZE" val="20"/>
  <p:tag name="IGUANATEXCURSOR" val="119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243.7195"/>
  <p:tag name="OUTPUTTYPE" val="PNG"/>
  <p:tag name="IGUANATEXVERSION" val="162"/>
  <p:tag name="LATEXADDIN" val="\documentclass{article}&#10;\usepackage{amsmath,amssymb,amsfonts}&#10;\usepackage{xcolor}&#10;\pagestyle{empty}&#10;\begin{document}&#10;&#10;$\mathrm{LiC}_6$&#10;\end{document}"/>
  <p:tag name="IGUANATEXSIZE" val="20"/>
  <p:tag name="IGUANATEXCURSOR" val="133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OUTPUTTYPE" val="PNG"/>
  <p:tag name="IGUANATEXVERSION" val="162"/>
  <p:tag name="LATEXADDIN" val="\documentclass{article}&#10;\usepackage{amsmath,amssymb,amsfonts}&#10;\usepackage{xcolor}&#10;\pagestyle{empty}&#10;\begin{document}&#10;$r$&#10;&#10;\end{document}"/>
  <p:tag name="IGUANATEXSIZE" val="20"/>
  <p:tag name="IGUANATEXCURSOR" val="119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OUTPUTTYPE" val="PNG"/>
  <p:tag name="IGUANATEXVERSION" val="162"/>
  <p:tag name="LATEXADDIN" val="\documentclass{article}&#10;\usepackage{amsmath,amssymb,amsfonts}&#10;\usepackage{xcolor}&#10;\pagestyle{empty}&#10;\begin{document}&#10;$x$&#10;&#10;\end{document}"/>
  <p:tag name="IGUANATEXSIZE" val="20"/>
  <p:tag name="IGUANATEXCURSOR" val="120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49118"/>
  <p:tag name="ORIGINALWIDTH" val="121.4848"/>
  <p:tag name="OUTPUTTYPE" val="PNG"/>
  <p:tag name="IGUANATEXVERSION" val="162"/>
  <p:tag name="LATEXADDIN" val="\documentclass{article}&#10;\usepackage{amsmath,amssymb,amsfonts}&#10;\usepackage{xcolor}&#10;\pagestyle{empty}&#10;\begin{document}&#10;&#10;$e^-$&#10;\end{document}"/>
  <p:tag name="IGUANATEXSIZE" val="20"/>
  <p:tag name="IGUANATEXCURSOR" val="122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49118"/>
  <p:tag name="ORIGINALWIDTH" val="121.4848"/>
  <p:tag name="OUTPUTTYPE" val="PNG"/>
  <p:tag name="IGUANATEXVERSION" val="162"/>
  <p:tag name="LATEXADDIN" val="\documentclass{article}&#10;\usepackage{amsmath,amssymb,amsfonts}&#10;\usepackage{xcolor}&#10;\pagestyle{empty}&#10;\begin{document}&#10;&#10;$e^-$&#10;\end{document}"/>
  <p:tag name="IGUANATEXSIZE" val="20"/>
  <p:tag name="IGUANATEXCURSOR" val="122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6.4454"/>
  <p:tag name="ORIGINALWIDTH" val="2684.665"/>
  <p:tag name="OUTPUTTYPE" val="PNG"/>
  <p:tag name="IGUANATEXVERSION" val="162"/>
  <p:tag name="LATEXADDIN" val="\documentclass{article}&#10;\usepackage{amsmath,amssymb,amsfonts}&#10;\usepackage{xcolor}&#10;\pagestyle{empty}&#10;\begin{document}&#10;\begin{equation*}&#10;\begin{aligned}&#10;\boldsymbol{\theta}^* =&amp; \arg\min_{\boldsymbol{\theta} \in \Theta} \max_{i \in \{1,2,\ldots,m\}} J(\boldsymbol{\theta}, \mathcal{D}_{C_i}) \\&#10;\text{subject to\quad} &amp;J(\boldsymbol{\theta}, \mathcal{D}_{C_i}^{\text{high}}) \leq \epsilon_{\text{high}},\;&#10;J(\boldsymbol{\theta}, \mathcal{D}_{C_i}^{\text{low}}) \leq \epsilon_{\text{low}}&#10;\end{aligned}&#10;\end{equation*}&#10;&#10;\end{document}"/>
  <p:tag name="IGUANATEXSIZE" val="20"/>
  <p:tag name="IGUANATEXCURSOR" val="514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031.121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M_k = \bigl\{\boldsymbol{\theta}_{\ell} + \Delta^m_k\,\mathbf{z} \bigr\}    \end{equation*}&#10;&#10;\end{document}"/>
  <p:tag name="IGUANATEXSIZE" val="20"/>
  <p:tag name="IGUANATEXCURSOR" val="209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86.1267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P_k = \bigl\{\boldsymbol{\theta}_k + \Delta^p_k\,\mathbf{d}\bigr\}&#10;    \end{equation*}&#10;&#10;\end{document}"/>
  <p:tag name="IGUANATEXSIZE" val="20"/>
  <p:tag name="IGUANATEXCURSOR" val="211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3429.321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f(\boldsymbol{\theta}) \sim \mathcal{GP}\bigl(m_f(\boldsymbol{\theta}),\,k_f(\boldsymbol{\theta},\boldsymbol{\theta}')\bigr),&#10;      \quad&#10;      c_j(\boldsymbol{\theta}) \sim \mathcal{GP}\bigl(m_{c_j}(\boldsymbol{\theta}),\,k_{c_j}(\boldsymbol{\theta},\boldsymbol{\theta}')\bigr)&#10;    \end{equation*}&#10;&#10;\end{document}"/>
  <p:tag name="IGUANATEXSIZE" val="20"/>
  <p:tag name="IGUANATEXCURSOR" val="423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375.328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L_{k+1} = \min\{2 L_k,\,L_{\max}\},\quad n_s\leftarrow 0,\quad L_{k+1} = L_k/2,\quad n_f\leftarrow 0.&#10;    \end{equation*}&#10;&#10;\end{document}"/>
  <p:tag name="IGUANATEXSIZE" val="20"/>
  <p:tag name="IGUANATEXCURSOR" val="207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.9606"/>
  <p:tag name="ORIGINALWIDTH" val="2605.174"/>
  <p:tag name="OUTPUTTYPE" val="PNG"/>
  <p:tag name="IGUANATEXVERSION" val="162"/>
  <p:tag name="LATEXADDIN" val="\documentclass{article}&#10;\usepackage{amsmath,amssymb,amsfonts}&#10;\usepackage{xcolor}&#10;\pagestyle{empty}&#10;\begin{document}&#10;\begin{equation*}&#10;S_i = \frac{\mathrm{Var}_{\theta_i}\left[\mathbb{E}(Y \mid \theta_i)\right]}&#10;{ \mathrm{Var}(Y)}, S_{T_i} =&#10;\frac{\displaystyle \mathbb{E}_{\theta_{\sim i}}\bigl[\mathrm{Var}(Y \mid \theta_{\sim i})\bigr]}&#10;{\displaystyle \mathrm{Var}(Y)}&#10;\end{equation*}&#10;&#10;\end{document}"/>
  <p:tag name="IGUANATEXSIZE" val="20"/>
  <p:tag name="IGUANATEXCURSOR" val="371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778.4026"/>
  <p:tag name="OUTPUTTYPE" val="PNG"/>
  <p:tag name="IGUANATEXVERSION" val="162"/>
  <p:tag name="LATEXADDIN" val="\documentclass{article}&#10;\usepackage{amsmath,amssymb,amsfonts}&#10;\usepackage{xcolor}&#10;\pagestyle{empty}&#10;\begin{document}&#10;&#10;$\mathrm{Li}^+\mathrm{(discharge)}$&#10;\end{document}"/>
  <p:tag name="IGUANATEXSIZE" val="20"/>
  <p:tag name="IGUANATEXCURSOR" val="151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2156.73"/>
  <p:tag name="OUTPUTTYPE" val="PNG"/>
  <p:tag name="IGUANATEXVERSION" val="162"/>
  <p:tag name="LATEXADDIN" val="\documentclass{article}&#10;\usepackage{amsmath,amssymb,amsfonts}&#10;\usepackage{xcolor}&#10;\pagestyle{empty}&#10;\begin{document}&#10;\begin{equation*}&#10;Y_{\text{multi}}  = w_1 Y_{C_1} + w_2 Y_{C_2} + \ldots + w_m Y_{C_m}&#10;\end{equation*}&#10;&#10;\end{document}"/>
  <p:tag name="IGUANATEXSIZE" val="20"/>
  <p:tag name="IGUANATEXCURSOR" val="203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.9606"/>
  <p:tag name="ORIGINALWIDTH" val="2605.174"/>
  <p:tag name="OUTPUTTYPE" val="PNG"/>
  <p:tag name="IGUANATEXVERSION" val="162"/>
  <p:tag name="LATEXADDIN" val="\documentclass{article}&#10;\usepackage{amsmath,amssymb,amsfonts}&#10;\usepackage{xcolor}&#10;\pagestyle{empty}&#10;\begin{document}&#10;\begin{equation*}&#10;S_i = \frac{\mathrm{Var}_{\theta_i}\left[\mathbb{E}(Y \mid \theta_i)\right]}&#10;{ \mathrm{Var}(Y)}, S_{T_i} =&#10;\frac{\displaystyle \mathbb{E}_{\theta_{\sim i}}\bigl[\mathrm{Var}(Y \mid \theta_{\sim i})\bigr]}&#10;{\displaystyle \mathrm{Var}(Y)}&#10;\end{equation*}&#10;&#10;\end{document}"/>
  <p:tag name="IGUANATEXSIZE" val="20"/>
  <p:tag name="IGUANATEXCURSOR" val="371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2156.73"/>
  <p:tag name="OUTPUTTYPE" val="PNG"/>
  <p:tag name="IGUANATEXVERSION" val="162"/>
  <p:tag name="LATEXADDIN" val="\documentclass{article}&#10;\usepackage{amsmath,amssymb,amsfonts}&#10;\usepackage{xcolor}&#10;\pagestyle{empty}&#10;\begin{document}&#10;\begin{equation*}&#10;Y_{\text{multi}}  = w_1 Y_{C_1} + w_2 Y_{C_2} + \ldots + w_m Y_{C_m}&#10;\end{equation*}&#10;&#10;\end{document}"/>
  <p:tag name="IGUANATEXSIZE" val="20"/>
  <p:tag name="IGUANATEXCURSOR" val="203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6.4454"/>
  <p:tag name="ORIGINALWIDTH" val="2684.665"/>
  <p:tag name="OUTPUTTYPE" val="PNG"/>
  <p:tag name="IGUANATEXVERSION" val="162"/>
  <p:tag name="LATEXADDIN" val="\documentclass{article}&#10;\usepackage{amsmath,amssymb,amsfonts}&#10;\usepackage{xcolor}&#10;\pagestyle{empty}&#10;\begin{document}&#10;\begin{equation*}&#10;\begin{aligned}&#10;\boldsymbol{\theta}^* =&amp; \arg\min_{\boldsymbol{\theta} \in \Theta} \max_{i \in \{1,2,\ldots,m\}} J(\boldsymbol{\theta}, \mathcal{D}_{C_i}) \\&#10;\text{subject to\quad} &amp;J(\boldsymbol{\theta}, \mathcal{D}_{C_i}^{\text{high}}) \leq \epsilon_{\text{high}},\;&#10;J(\boldsymbol{\theta}, \mathcal{D}_{C_i}^{\text{low}}) \leq \epsilon_{\text{low}}&#10;\end{aligned}&#10;\end{equation*}&#10;&#10;\end{document}"/>
  <p:tag name="IGUANATEXSIZE" val="20"/>
  <p:tag name="IGUANATEXCURSOR" val="514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3429.321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f(\boldsymbol{\theta}) \sim \mathcal{GP}\bigl(m_f(\boldsymbol{\theta}),\,k_f(\boldsymbol{\theta},\boldsymbol{\theta}')\bigr),&#10;      \quad&#10;      c_j(\boldsymbol{\theta}) \sim \mathcal{GP}\bigl(m_{c_j}(\boldsymbol{\theta}),\,k_{c_j}(\boldsymbol{\theta},\boldsymbol{\theta}')\bigr)&#10;    \end{equation*}&#10;&#10;\end{document}"/>
  <p:tag name="IGUANATEXSIZE" val="20"/>
  <p:tag name="IGUANATEXCURSOR" val="423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3375.328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L_{k+1} = \min\{2 L_k,\,L_{\max}\},\quad n_s\leftarrow 0,\quad L_{k+1} = L_k/2,\quad n_f\leftarrow 0.&#10;    \end{equation*}&#10;&#10;\end{document}"/>
  <p:tag name="IGUANATEXSIZE" val="20"/>
  <p:tag name="IGUANATEXCURSOR" val="207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031.121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M_k = \bigl\{\boldsymbol{\theta}_{\ell} + \Delta^m_k\,\mathbf{z} \bigr\}    \end{equation*}&#10;&#10;\end{document}"/>
  <p:tag name="IGUANATEXSIZE" val="20"/>
  <p:tag name="IGUANATEXCURSOR" val="209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986.1267"/>
  <p:tag name="OUTPUTTYPE" val="PNG"/>
  <p:tag name="IGUANATEXVERSION" val="162"/>
  <p:tag name="LATEXADDIN" val="\documentclass{article}&#10;\usepackage{amsmath,amssymb,amsfonts}&#10;\usepackage{xcolor}&#10;\pagestyle{empty}&#10;\begin{document}&#10;    \begin{equation*}&#10;      P_k = \bigl\{\boldsymbol{\theta}_k + \Delta^p_k\,\mathbf{d}\bigr\}&#10;    \end{equation*}&#10;&#10;\end{document}"/>
  <p:tag name="IGUANATEXSIZE" val="20"/>
  <p:tag name="IGUANATEXCURSOR" val="211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OUTPUTTYPE" val="PNG"/>
  <p:tag name="IGUANATEXVERSION" val="162"/>
  <p:tag name="LATEXADDIN" val="\documentclass{article}&#10;\usepackage{amsmath,amssymb,amsfonts}&#10;\usepackage{xcolor}&#10;\pagestyle{empty}&#10;\begin{document}&#10;$r$&#10;&#10;\end{document}"/>
  <p:tag name="IGUANATEXSIZE" val="20"/>
  <p:tag name="IGUANATEXCURSOR" val="119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OUTPUTTYPE" val="PNG"/>
  <p:tag name="IGUANATEXVERSION" val="162"/>
  <p:tag name="LATEXADDIN" val="\documentclass{article}&#10;\usepackage{amsmath,amssymb,amsfonts}&#10;\usepackage{xcolor}&#10;\pagestyle{empty}&#10;\begin{document}&#10;$r$&#10;&#10;\end{document}"/>
  <p:tag name="IGUANATEXSIZE" val="20"/>
  <p:tag name="IGUANATEXCURSOR" val="119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OUTPUTTYPE" val="PNG"/>
  <p:tag name="IGUANATEXVERSION" val="162"/>
  <p:tag name="LATEXADDIN" val="\documentclass{article}&#10;\usepackage{amsmath,amssymb,amsfonts}&#10;\usepackage{xcolor}&#10;\pagestyle{empty}&#10;\begin{document}&#10;$x$&#10;&#10;\end{document}"/>
  <p:tag name="IGUANATEXSIZE" val="20"/>
  <p:tag name="IGUANATEXCURSOR" val="120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49118"/>
  <p:tag name="ORIGINALWIDTH" val="121.4848"/>
  <p:tag name="OUTPUTTYPE" val="PNG"/>
  <p:tag name="IGUANATEXVERSION" val="162"/>
  <p:tag name="LATEXADDIN" val="\documentclass{article}&#10;\usepackage{amsmath,amssymb,amsfonts}&#10;\usepackage{xcolor}&#10;\pagestyle{empty}&#10;\begin{document}&#10;&#10;$e^-$&#10;\end{document}"/>
  <p:tag name="IGUANATEXSIZE" val="20"/>
  <p:tag name="IGUANATEXCURSOR" val="122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49118"/>
  <p:tag name="ORIGINALWIDTH" val="121.4848"/>
  <p:tag name="OUTPUTTYPE" val="PNG"/>
  <p:tag name="IGUANATEXVERSION" val="162"/>
  <p:tag name="LATEXADDIN" val="\documentclass{article}&#10;\usepackage{amsmath,amssymb,amsfonts}&#10;\usepackage{xcolor}&#10;\pagestyle{empty}&#10;\begin{document}&#10;&#10;$e^-$&#10;\end{document}"/>
  <p:tag name="IGUANATEXSIZE" val="20"/>
  <p:tag name="IGUANATEXCURSOR" val="122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6.4454"/>
  <p:tag name="ORIGINALWIDTH" val="2684.665"/>
  <p:tag name="OUTPUTTYPE" val="PNG"/>
  <p:tag name="IGUANATEXVERSION" val="162"/>
  <p:tag name="LATEXADDIN" val="\documentclass{article}&#10;\usepackage{amsmath,amssymb,amsfonts}&#10;\usepackage{xcolor}&#10;\pagestyle{empty}&#10;\begin{document}&#10;\begin{equation*}&#10;\begin{aligned}&#10;\boldsymbol{\theta}^* =&amp; \arg\min_{\boldsymbol{\theta} \in \Theta} \max_{i \in \{1,2,\ldots,m\}} J(\boldsymbol{\theta}, \mathcal{D}_{C_i}) \\&#10;\text{subject to\quad} &amp;J(\boldsymbol{\theta}, \mathcal{D}_{C_i}^{\text{high}}) \leq \epsilon_{\text{high}},\;&#10;J(\boldsymbol{\theta}, \mathcal{D}_{C_i}^{\text{low}}) \leq \epsilon_{\text{low}}&#10;\end{aligned}&#10;\end{equation*}&#10;&#10;\end{document}"/>
  <p:tag name="IGUANATEXSIZE" val="20"/>
  <p:tag name="IGUANATEXCURSOR" val="514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250</Words>
  <Application>Microsoft Office PowerPoint</Application>
  <PresentationFormat>宽屏</PresentationFormat>
  <Paragraphs>95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微软雅黑</vt:lpstr>
      <vt:lpstr>Arial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葛 旭</dc:creator>
  <cp:lastModifiedBy>葛 旭</cp:lastModifiedBy>
  <cp:revision>72</cp:revision>
  <dcterms:created xsi:type="dcterms:W3CDTF">2025-05-19T07:39:47Z</dcterms:created>
  <dcterms:modified xsi:type="dcterms:W3CDTF">2025-06-04T05:53:58Z</dcterms:modified>
</cp:coreProperties>
</file>